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7" r:id="rId1"/>
  </p:sldMasterIdLst>
  <p:notesMasterIdLst>
    <p:notesMasterId r:id="rId127"/>
  </p:notesMasterIdLst>
  <p:sldIdLst>
    <p:sldId id="256" r:id="rId2"/>
    <p:sldId id="257" r:id="rId3"/>
    <p:sldId id="260" r:id="rId4"/>
    <p:sldId id="336" r:id="rId5"/>
    <p:sldId id="337" r:id="rId6"/>
    <p:sldId id="338" r:id="rId7"/>
    <p:sldId id="339" r:id="rId8"/>
    <p:sldId id="340" r:id="rId9"/>
    <p:sldId id="341" r:id="rId10"/>
    <p:sldId id="342" r:id="rId11"/>
    <p:sldId id="343" r:id="rId12"/>
    <p:sldId id="344" r:id="rId13"/>
    <p:sldId id="346" r:id="rId14"/>
    <p:sldId id="347" r:id="rId15"/>
    <p:sldId id="837" r:id="rId16"/>
    <p:sldId id="839" r:id="rId17"/>
    <p:sldId id="838" r:id="rId18"/>
    <p:sldId id="840" r:id="rId19"/>
    <p:sldId id="841" r:id="rId20"/>
    <p:sldId id="842" r:id="rId21"/>
    <p:sldId id="843" r:id="rId22"/>
    <p:sldId id="844" r:id="rId23"/>
    <p:sldId id="845" r:id="rId24"/>
    <p:sldId id="794" r:id="rId25"/>
    <p:sldId id="847" r:id="rId26"/>
    <p:sldId id="848" r:id="rId27"/>
    <p:sldId id="846" r:id="rId28"/>
    <p:sldId id="849" r:id="rId29"/>
    <p:sldId id="850" r:id="rId30"/>
    <p:sldId id="332" r:id="rId31"/>
    <p:sldId id="851" r:id="rId32"/>
    <p:sldId id="853" r:id="rId33"/>
    <p:sldId id="854" r:id="rId34"/>
    <p:sldId id="855" r:id="rId35"/>
    <p:sldId id="856" r:id="rId36"/>
    <p:sldId id="852" r:id="rId37"/>
    <p:sldId id="857" r:id="rId38"/>
    <p:sldId id="859" r:id="rId39"/>
    <p:sldId id="860" r:id="rId40"/>
    <p:sldId id="861" r:id="rId41"/>
    <p:sldId id="862" r:id="rId42"/>
    <p:sldId id="863" r:id="rId43"/>
    <p:sldId id="864" r:id="rId44"/>
    <p:sldId id="865" r:id="rId45"/>
    <p:sldId id="866" r:id="rId46"/>
    <p:sldId id="922" r:id="rId47"/>
    <p:sldId id="868" r:id="rId48"/>
    <p:sldId id="869" r:id="rId49"/>
    <p:sldId id="870" r:id="rId50"/>
    <p:sldId id="871" r:id="rId51"/>
    <p:sldId id="872" r:id="rId52"/>
    <p:sldId id="873" r:id="rId53"/>
    <p:sldId id="875" r:id="rId54"/>
    <p:sldId id="876" r:id="rId55"/>
    <p:sldId id="877" r:id="rId56"/>
    <p:sldId id="878" r:id="rId57"/>
    <p:sldId id="879" r:id="rId58"/>
    <p:sldId id="880" r:id="rId59"/>
    <p:sldId id="881" r:id="rId60"/>
    <p:sldId id="882" r:id="rId61"/>
    <p:sldId id="883" r:id="rId62"/>
    <p:sldId id="884" r:id="rId63"/>
    <p:sldId id="885" r:id="rId64"/>
    <p:sldId id="886" r:id="rId65"/>
    <p:sldId id="887" r:id="rId66"/>
    <p:sldId id="888" r:id="rId67"/>
    <p:sldId id="889" r:id="rId68"/>
    <p:sldId id="890" r:id="rId69"/>
    <p:sldId id="891" r:id="rId70"/>
    <p:sldId id="892" r:id="rId71"/>
    <p:sldId id="893" r:id="rId72"/>
    <p:sldId id="894" r:id="rId73"/>
    <p:sldId id="895" r:id="rId74"/>
    <p:sldId id="896" r:id="rId75"/>
    <p:sldId id="897" r:id="rId76"/>
    <p:sldId id="898" r:id="rId77"/>
    <p:sldId id="899" r:id="rId78"/>
    <p:sldId id="900" r:id="rId79"/>
    <p:sldId id="901" r:id="rId80"/>
    <p:sldId id="902" r:id="rId81"/>
    <p:sldId id="903" r:id="rId82"/>
    <p:sldId id="904" r:id="rId83"/>
    <p:sldId id="905" r:id="rId84"/>
    <p:sldId id="906" r:id="rId85"/>
    <p:sldId id="907" r:id="rId86"/>
    <p:sldId id="908" r:id="rId87"/>
    <p:sldId id="909" r:id="rId88"/>
    <p:sldId id="910" r:id="rId89"/>
    <p:sldId id="911" r:id="rId90"/>
    <p:sldId id="912" r:id="rId91"/>
    <p:sldId id="913" r:id="rId92"/>
    <p:sldId id="914" r:id="rId93"/>
    <p:sldId id="915" r:id="rId94"/>
    <p:sldId id="916" r:id="rId95"/>
    <p:sldId id="917" r:id="rId96"/>
    <p:sldId id="918" r:id="rId97"/>
    <p:sldId id="919" r:id="rId98"/>
    <p:sldId id="920" r:id="rId99"/>
    <p:sldId id="921" r:id="rId100"/>
    <p:sldId id="923" r:id="rId101"/>
    <p:sldId id="924" r:id="rId102"/>
    <p:sldId id="925" r:id="rId103"/>
    <p:sldId id="927" r:id="rId104"/>
    <p:sldId id="334" r:id="rId105"/>
    <p:sldId id="929" r:id="rId106"/>
    <p:sldId id="928" r:id="rId107"/>
    <p:sldId id="930" r:id="rId108"/>
    <p:sldId id="931" r:id="rId109"/>
    <p:sldId id="933" r:id="rId110"/>
    <p:sldId id="935" r:id="rId111"/>
    <p:sldId id="934" r:id="rId112"/>
    <p:sldId id="932" r:id="rId113"/>
    <p:sldId id="936" r:id="rId114"/>
    <p:sldId id="937" r:id="rId115"/>
    <p:sldId id="335" r:id="rId116"/>
    <p:sldId id="938" r:id="rId117"/>
    <p:sldId id="939" r:id="rId118"/>
    <p:sldId id="940" r:id="rId119"/>
    <p:sldId id="941" r:id="rId120"/>
    <p:sldId id="942" r:id="rId121"/>
    <p:sldId id="943" r:id="rId122"/>
    <p:sldId id="329" r:id="rId123"/>
    <p:sldId id="330" r:id="rId124"/>
    <p:sldId id="944" r:id="rId125"/>
    <p:sldId id="331" r:id="rId1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theme" Target="theme/theme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288F41-B68E-4B24-B279-CEA9C6CDDFF4}" type="doc">
      <dgm:prSet loTypeId="urn:microsoft.com/office/officeart/2016/7/layout/BasicLinearProcessNumbered" loCatId="process" qsTypeId="urn:microsoft.com/office/officeart/2005/8/quickstyle/simple1" qsCatId="simple" csTypeId="urn:microsoft.com/office/officeart/2005/8/colors/colorful1" csCatId="colorful" phldr="1"/>
      <dgm:spPr/>
      <dgm:t>
        <a:bodyPr/>
        <a:lstStyle/>
        <a:p>
          <a:endParaRPr lang="en-US"/>
        </a:p>
      </dgm:t>
    </dgm:pt>
    <dgm:pt modelId="{95371D78-4107-49E9-B058-F2C3660721B2}">
      <dgm:prSet custT="1"/>
      <dgm:spPr/>
      <dgm:t>
        <a:bodyPr/>
        <a:lstStyle/>
        <a:p>
          <a:r>
            <a:rPr lang="en-US" sz="2000" dirty="0"/>
            <a:t>Ubuntu Linux</a:t>
          </a:r>
          <a:r>
            <a:rPr lang="zh-CN" sz="2000" dirty="0"/>
            <a:t>下的音乐播放和管理软件，是</a:t>
          </a:r>
          <a:r>
            <a:rPr lang="en-US" sz="2000" dirty="0"/>
            <a:t> </a:t>
          </a:r>
          <a:r>
            <a:rPr lang="zh-CN" sz="2000" dirty="0"/>
            <a:t>默认预安装的音乐播放器，主要用于</a:t>
          </a:r>
          <a:r>
            <a:rPr lang="en-US" sz="2000" dirty="0"/>
            <a:t>Gnome</a:t>
          </a:r>
          <a:r>
            <a:rPr lang="zh-CN" sz="2000" dirty="0"/>
            <a:t>桌面环境。</a:t>
          </a:r>
          <a:endParaRPr lang="en-US" sz="2000" dirty="0"/>
        </a:p>
      </dgm:t>
    </dgm:pt>
    <dgm:pt modelId="{7EE53B0E-31B6-4B40-9921-4112264B4A5A}" type="parTrans" cxnId="{B37928D4-964F-4E7C-B12E-4664A046934D}">
      <dgm:prSet/>
      <dgm:spPr/>
      <dgm:t>
        <a:bodyPr/>
        <a:lstStyle/>
        <a:p>
          <a:endParaRPr lang="en-US"/>
        </a:p>
      </dgm:t>
    </dgm:pt>
    <dgm:pt modelId="{2694A651-3866-4FFD-9D2B-A45F27600138}" type="sibTrans" cxnId="{B37928D4-964F-4E7C-B12E-4664A046934D}">
      <dgm:prSet phldrT="1" phldr="0"/>
      <dgm:spPr/>
      <dgm:t>
        <a:bodyPr/>
        <a:lstStyle/>
        <a:p>
          <a:r>
            <a:rPr lang="en-US"/>
            <a:t>1</a:t>
          </a:r>
          <a:endParaRPr lang="en-US" dirty="0"/>
        </a:p>
      </dgm:t>
    </dgm:pt>
    <dgm:pt modelId="{7451DD96-5FE3-41C4-96F8-089FB7DC7159}">
      <dgm:prSet/>
      <dgm:spPr/>
      <dgm:t>
        <a:bodyPr/>
        <a:lstStyle/>
        <a:p>
          <a:r>
            <a:rPr lang="zh-CN" dirty="0"/>
            <a:t>它可以播放各种音频格式的音乐，管理收藏的音乐。</a:t>
          </a:r>
          <a:endParaRPr lang="en-US" dirty="0"/>
        </a:p>
      </dgm:t>
    </dgm:pt>
    <dgm:pt modelId="{78E2D75A-D577-40AC-95F0-02DBE4697682}" type="parTrans" cxnId="{353B0630-1BD3-4E3C-A7A7-CBB5200CC45F}">
      <dgm:prSet/>
      <dgm:spPr/>
      <dgm:t>
        <a:bodyPr/>
        <a:lstStyle/>
        <a:p>
          <a:endParaRPr lang="en-US"/>
        </a:p>
      </dgm:t>
    </dgm:pt>
    <dgm:pt modelId="{770DCE5E-FD29-4463-82A8-9D04940E20C6}" type="sibTrans" cxnId="{353B0630-1BD3-4E3C-A7A7-CBB5200CC45F}">
      <dgm:prSet phldrT="2" phldr="0"/>
      <dgm:spPr/>
      <dgm:t>
        <a:bodyPr/>
        <a:lstStyle/>
        <a:p>
          <a:r>
            <a:rPr lang="en-US"/>
            <a:t>2</a:t>
          </a:r>
        </a:p>
      </dgm:t>
    </dgm:pt>
    <dgm:pt modelId="{A54FF4D8-499C-4EA2-81FF-DF55CB156162}">
      <dgm:prSet/>
      <dgm:spPr/>
      <dgm:t>
        <a:bodyPr/>
        <a:lstStyle/>
        <a:p>
          <a:r>
            <a:rPr lang="zh-CN" dirty="0"/>
            <a:t>用户可以通过点击窗口左侧的</a:t>
          </a:r>
          <a:r>
            <a:rPr lang="en-US" dirty="0" err="1"/>
            <a:t>Rhythmbox</a:t>
          </a:r>
          <a:r>
            <a:rPr lang="en-US" dirty="0"/>
            <a:t>         </a:t>
          </a:r>
          <a:r>
            <a:rPr lang="zh-CN" dirty="0"/>
            <a:t>图标来启动。启动后的界面如图</a:t>
          </a:r>
          <a:r>
            <a:rPr lang="en-US" dirty="0"/>
            <a:t>5-62</a:t>
          </a:r>
          <a:r>
            <a:rPr lang="zh-CN" dirty="0"/>
            <a:t>所示。</a:t>
          </a:r>
          <a:endParaRPr lang="en-US" dirty="0"/>
        </a:p>
      </dgm:t>
    </dgm:pt>
    <dgm:pt modelId="{AEF24B67-BA77-46F5-8E4C-310235EFEE10}" type="parTrans" cxnId="{1FC4CA17-FAF2-4A02-BD92-D1DE3D007763}">
      <dgm:prSet/>
      <dgm:spPr/>
      <dgm:t>
        <a:bodyPr/>
        <a:lstStyle/>
        <a:p>
          <a:endParaRPr lang="en-US"/>
        </a:p>
      </dgm:t>
    </dgm:pt>
    <dgm:pt modelId="{5DDE2DF0-F277-4406-B56E-D706B9CF95E6}" type="sibTrans" cxnId="{1FC4CA17-FAF2-4A02-BD92-D1DE3D007763}">
      <dgm:prSet phldrT="3" phldr="0"/>
      <dgm:spPr/>
      <dgm:t>
        <a:bodyPr/>
        <a:lstStyle/>
        <a:p>
          <a:r>
            <a:rPr lang="en-US"/>
            <a:t>3</a:t>
          </a:r>
        </a:p>
      </dgm:t>
    </dgm:pt>
    <dgm:pt modelId="{01FD2238-9C7F-42FE-B068-51BBF5AA6CB0}" type="pres">
      <dgm:prSet presAssocID="{6F288F41-B68E-4B24-B279-CEA9C6CDDFF4}" presName="Name0" presStyleCnt="0">
        <dgm:presLayoutVars>
          <dgm:animLvl val="lvl"/>
          <dgm:resizeHandles val="exact"/>
        </dgm:presLayoutVars>
      </dgm:prSet>
      <dgm:spPr/>
    </dgm:pt>
    <dgm:pt modelId="{A010EE7C-6D36-4F2D-A806-8EF86C92D586}" type="pres">
      <dgm:prSet presAssocID="{95371D78-4107-49E9-B058-F2C3660721B2}" presName="compositeNode" presStyleCnt="0">
        <dgm:presLayoutVars>
          <dgm:bulletEnabled val="1"/>
        </dgm:presLayoutVars>
      </dgm:prSet>
      <dgm:spPr/>
    </dgm:pt>
    <dgm:pt modelId="{5616D38E-E7E7-4792-9238-1C2FE882D8EB}" type="pres">
      <dgm:prSet presAssocID="{95371D78-4107-49E9-B058-F2C3660721B2}" presName="bgRect" presStyleLbl="bgAccFollowNode1" presStyleIdx="0" presStyleCnt="3" custScaleX="99223" custLinFactNeighborX="-3658" custLinFactNeighborY="-2249"/>
      <dgm:spPr/>
    </dgm:pt>
    <dgm:pt modelId="{F06AF0AA-896E-42AF-B627-8D6FA640C437}" type="pres">
      <dgm:prSet presAssocID="{2694A651-3866-4FFD-9D2B-A45F27600138}" presName="sibTransNodeCircle" presStyleLbl="alignNode1" presStyleIdx="0" presStyleCnt="6">
        <dgm:presLayoutVars>
          <dgm:chMax val="0"/>
          <dgm:bulletEnabled/>
        </dgm:presLayoutVars>
      </dgm:prSet>
      <dgm:spPr/>
    </dgm:pt>
    <dgm:pt modelId="{31F41A63-CFD3-48FE-A20B-5313DB2A9493}" type="pres">
      <dgm:prSet presAssocID="{95371D78-4107-49E9-B058-F2C3660721B2}" presName="bottomLine" presStyleLbl="alignNode1" presStyleIdx="1" presStyleCnt="6">
        <dgm:presLayoutVars/>
      </dgm:prSet>
      <dgm:spPr/>
    </dgm:pt>
    <dgm:pt modelId="{177A7FE9-3031-472C-ABB7-C6E8F0332CF8}" type="pres">
      <dgm:prSet presAssocID="{95371D78-4107-49E9-B058-F2C3660721B2}" presName="nodeText" presStyleLbl="bgAccFollowNode1" presStyleIdx="0" presStyleCnt="3">
        <dgm:presLayoutVars>
          <dgm:bulletEnabled val="1"/>
        </dgm:presLayoutVars>
      </dgm:prSet>
      <dgm:spPr/>
    </dgm:pt>
    <dgm:pt modelId="{C77026B3-7F06-4BE0-826D-6DA722A74205}" type="pres">
      <dgm:prSet presAssocID="{2694A651-3866-4FFD-9D2B-A45F27600138}" presName="sibTrans" presStyleCnt="0"/>
      <dgm:spPr/>
    </dgm:pt>
    <dgm:pt modelId="{3FB3F916-5093-45CD-ABCB-824A07C71EB6}" type="pres">
      <dgm:prSet presAssocID="{7451DD96-5FE3-41C4-96F8-089FB7DC7159}" presName="compositeNode" presStyleCnt="0">
        <dgm:presLayoutVars>
          <dgm:bulletEnabled val="1"/>
        </dgm:presLayoutVars>
      </dgm:prSet>
      <dgm:spPr/>
    </dgm:pt>
    <dgm:pt modelId="{EFEEDFF9-C995-443E-9FF6-D0216BE55F47}" type="pres">
      <dgm:prSet presAssocID="{7451DD96-5FE3-41C4-96F8-089FB7DC7159}" presName="bgRect" presStyleLbl="bgAccFollowNode1" presStyleIdx="1" presStyleCnt="3"/>
      <dgm:spPr/>
    </dgm:pt>
    <dgm:pt modelId="{FDEFF57B-AC28-4AE7-848C-17A39A58A779}" type="pres">
      <dgm:prSet presAssocID="{770DCE5E-FD29-4463-82A8-9D04940E20C6}" presName="sibTransNodeCircle" presStyleLbl="alignNode1" presStyleIdx="2" presStyleCnt="6">
        <dgm:presLayoutVars>
          <dgm:chMax val="0"/>
          <dgm:bulletEnabled/>
        </dgm:presLayoutVars>
      </dgm:prSet>
      <dgm:spPr/>
    </dgm:pt>
    <dgm:pt modelId="{7A883F99-FF0C-4957-9962-8FBE56EE3DFA}" type="pres">
      <dgm:prSet presAssocID="{7451DD96-5FE3-41C4-96F8-089FB7DC7159}" presName="bottomLine" presStyleLbl="alignNode1" presStyleIdx="3" presStyleCnt="6">
        <dgm:presLayoutVars/>
      </dgm:prSet>
      <dgm:spPr/>
    </dgm:pt>
    <dgm:pt modelId="{49C98D46-575A-4499-BAED-1C6CFD67434B}" type="pres">
      <dgm:prSet presAssocID="{7451DD96-5FE3-41C4-96F8-089FB7DC7159}" presName="nodeText" presStyleLbl="bgAccFollowNode1" presStyleIdx="1" presStyleCnt="3">
        <dgm:presLayoutVars>
          <dgm:bulletEnabled val="1"/>
        </dgm:presLayoutVars>
      </dgm:prSet>
      <dgm:spPr/>
    </dgm:pt>
    <dgm:pt modelId="{E2E865DE-8635-47CC-A462-580C69C778BF}" type="pres">
      <dgm:prSet presAssocID="{770DCE5E-FD29-4463-82A8-9D04940E20C6}" presName="sibTrans" presStyleCnt="0"/>
      <dgm:spPr/>
    </dgm:pt>
    <dgm:pt modelId="{DBF2D515-50AC-4851-A16D-581ED3AEEEDA}" type="pres">
      <dgm:prSet presAssocID="{A54FF4D8-499C-4EA2-81FF-DF55CB156162}" presName="compositeNode" presStyleCnt="0">
        <dgm:presLayoutVars>
          <dgm:bulletEnabled val="1"/>
        </dgm:presLayoutVars>
      </dgm:prSet>
      <dgm:spPr/>
    </dgm:pt>
    <dgm:pt modelId="{A1765DF1-4221-4F62-9F92-773EF118F0D4}" type="pres">
      <dgm:prSet presAssocID="{A54FF4D8-499C-4EA2-81FF-DF55CB156162}" presName="bgRect" presStyleLbl="bgAccFollowNode1" presStyleIdx="2" presStyleCnt="3"/>
      <dgm:spPr/>
    </dgm:pt>
    <dgm:pt modelId="{16FB615B-6A0E-422C-8DAD-042365C2754F}" type="pres">
      <dgm:prSet presAssocID="{5DDE2DF0-F277-4406-B56E-D706B9CF95E6}" presName="sibTransNodeCircle" presStyleLbl="alignNode1" presStyleIdx="4" presStyleCnt="6">
        <dgm:presLayoutVars>
          <dgm:chMax val="0"/>
          <dgm:bulletEnabled/>
        </dgm:presLayoutVars>
      </dgm:prSet>
      <dgm:spPr/>
    </dgm:pt>
    <dgm:pt modelId="{4D548663-46C4-4211-A785-524CB575414F}" type="pres">
      <dgm:prSet presAssocID="{A54FF4D8-499C-4EA2-81FF-DF55CB156162}" presName="bottomLine" presStyleLbl="alignNode1" presStyleIdx="5" presStyleCnt="6">
        <dgm:presLayoutVars/>
      </dgm:prSet>
      <dgm:spPr/>
    </dgm:pt>
    <dgm:pt modelId="{D4DA7FEF-F947-4CCE-B383-88D05F5051A0}" type="pres">
      <dgm:prSet presAssocID="{A54FF4D8-499C-4EA2-81FF-DF55CB156162}" presName="nodeText" presStyleLbl="bgAccFollowNode1" presStyleIdx="2" presStyleCnt="3">
        <dgm:presLayoutVars>
          <dgm:bulletEnabled val="1"/>
        </dgm:presLayoutVars>
      </dgm:prSet>
      <dgm:spPr/>
    </dgm:pt>
  </dgm:ptLst>
  <dgm:cxnLst>
    <dgm:cxn modelId="{957D8601-11F9-4FB4-A3B4-EA08BCEEA932}" type="presOf" srcId="{A54FF4D8-499C-4EA2-81FF-DF55CB156162}" destId="{A1765DF1-4221-4F62-9F92-773EF118F0D4}" srcOrd="0" destOrd="0" presId="urn:microsoft.com/office/officeart/2016/7/layout/BasicLinearProcessNumbered"/>
    <dgm:cxn modelId="{1FC4CA17-FAF2-4A02-BD92-D1DE3D007763}" srcId="{6F288F41-B68E-4B24-B279-CEA9C6CDDFF4}" destId="{A54FF4D8-499C-4EA2-81FF-DF55CB156162}" srcOrd="2" destOrd="0" parTransId="{AEF24B67-BA77-46F5-8E4C-310235EFEE10}" sibTransId="{5DDE2DF0-F277-4406-B56E-D706B9CF95E6}"/>
    <dgm:cxn modelId="{E15E952B-1030-4976-8882-13A72024BA87}" type="presOf" srcId="{7451DD96-5FE3-41C4-96F8-089FB7DC7159}" destId="{EFEEDFF9-C995-443E-9FF6-D0216BE55F47}" srcOrd="0" destOrd="0" presId="urn:microsoft.com/office/officeart/2016/7/layout/BasicLinearProcessNumbered"/>
    <dgm:cxn modelId="{353B0630-1BD3-4E3C-A7A7-CBB5200CC45F}" srcId="{6F288F41-B68E-4B24-B279-CEA9C6CDDFF4}" destId="{7451DD96-5FE3-41C4-96F8-089FB7DC7159}" srcOrd="1" destOrd="0" parTransId="{78E2D75A-D577-40AC-95F0-02DBE4697682}" sibTransId="{770DCE5E-FD29-4463-82A8-9D04940E20C6}"/>
    <dgm:cxn modelId="{3028F776-AFB0-4F66-B5F4-94C098C97195}" type="presOf" srcId="{95371D78-4107-49E9-B058-F2C3660721B2}" destId="{177A7FE9-3031-472C-ABB7-C6E8F0332CF8}" srcOrd="1" destOrd="0" presId="urn:microsoft.com/office/officeart/2016/7/layout/BasicLinearProcessNumbered"/>
    <dgm:cxn modelId="{3A25907D-5DDA-4E52-BDF6-BC4E0AC22D8F}" type="presOf" srcId="{770DCE5E-FD29-4463-82A8-9D04940E20C6}" destId="{FDEFF57B-AC28-4AE7-848C-17A39A58A779}" srcOrd="0" destOrd="0" presId="urn:microsoft.com/office/officeart/2016/7/layout/BasicLinearProcessNumbered"/>
    <dgm:cxn modelId="{1ABAC089-0308-440E-8349-3B6AD1E1632D}" type="presOf" srcId="{6F288F41-B68E-4B24-B279-CEA9C6CDDFF4}" destId="{01FD2238-9C7F-42FE-B068-51BBF5AA6CB0}" srcOrd="0" destOrd="0" presId="urn:microsoft.com/office/officeart/2016/7/layout/BasicLinearProcessNumbered"/>
    <dgm:cxn modelId="{8B4D8DAD-207F-4FA8-B359-990D12C071D4}" type="presOf" srcId="{A54FF4D8-499C-4EA2-81FF-DF55CB156162}" destId="{D4DA7FEF-F947-4CCE-B383-88D05F5051A0}" srcOrd="1" destOrd="0" presId="urn:microsoft.com/office/officeart/2016/7/layout/BasicLinearProcessNumbered"/>
    <dgm:cxn modelId="{638AB0AE-89B8-4159-B030-A6716D478CF1}" type="presOf" srcId="{7451DD96-5FE3-41C4-96F8-089FB7DC7159}" destId="{49C98D46-575A-4499-BAED-1C6CFD67434B}" srcOrd="1" destOrd="0" presId="urn:microsoft.com/office/officeart/2016/7/layout/BasicLinearProcessNumbered"/>
    <dgm:cxn modelId="{15B4DFCC-ADBF-4841-99F6-3283A70EF306}" type="presOf" srcId="{2694A651-3866-4FFD-9D2B-A45F27600138}" destId="{F06AF0AA-896E-42AF-B627-8D6FA640C437}" srcOrd="0" destOrd="0" presId="urn:microsoft.com/office/officeart/2016/7/layout/BasicLinearProcessNumbered"/>
    <dgm:cxn modelId="{B37928D4-964F-4E7C-B12E-4664A046934D}" srcId="{6F288F41-B68E-4B24-B279-CEA9C6CDDFF4}" destId="{95371D78-4107-49E9-B058-F2C3660721B2}" srcOrd="0" destOrd="0" parTransId="{7EE53B0E-31B6-4B40-9921-4112264B4A5A}" sibTransId="{2694A651-3866-4FFD-9D2B-A45F27600138}"/>
    <dgm:cxn modelId="{5F108DE5-AA8F-4B64-8BC1-CD208D7159B5}" type="presOf" srcId="{5DDE2DF0-F277-4406-B56E-D706B9CF95E6}" destId="{16FB615B-6A0E-422C-8DAD-042365C2754F}" srcOrd="0" destOrd="0" presId="urn:microsoft.com/office/officeart/2016/7/layout/BasicLinearProcessNumbered"/>
    <dgm:cxn modelId="{FC36CCE6-7C21-4752-83E5-382E462CA539}" type="presOf" srcId="{95371D78-4107-49E9-B058-F2C3660721B2}" destId="{5616D38E-E7E7-4792-9238-1C2FE882D8EB}" srcOrd="0" destOrd="0" presId="urn:microsoft.com/office/officeart/2016/7/layout/BasicLinearProcessNumbered"/>
    <dgm:cxn modelId="{D6F5D02D-237B-4213-AD53-EF85C2D4851B}" type="presParOf" srcId="{01FD2238-9C7F-42FE-B068-51BBF5AA6CB0}" destId="{A010EE7C-6D36-4F2D-A806-8EF86C92D586}" srcOrd="0" destOrd="0" presId="urn:microsoft.com/office/officeart/2016/7/layout/BasicLinearProcessNumbered"/>
    <dgm:cxn modelId="{1989C9D8-F6AC-40C9-989F-C4306757EA3C}" type="presParOf" srcId="{A010EE7C-6D36-4F2D-A806-8EF86C92D586}" destId="{5616D38E-E7E7-4792-9238-1C2FE882D8EB}" srcOrd="0" destOrd="0" presId="urn:microsoft.com/office/officeart/2016/7/layout/BasicLinearProcessNumbered"/>
    <dgm:cxn modelId="{30D4CB06-CFE6-421C-A5E7-314EE7A7D0CD}" type="presParOf" srcId="{A010EE7C-6D36-4F2D-A806-8EF86C92D586}" destId="{F06AF0AA-896E-42AF-B627-8D6FA640C437}" srcOrd="1" destOrd="0" presId="urn:microsoft.com/office/officeart/2016/7/layout/BasicLinearProcessNumbered"/>
    <dgm:cxn modelId="{533E0A47-1740-4937-A101-E8BA738B12F7}" type="presParOf" srcId="{A010EE7C-6D36-4F2D-A806-8EF86C92D586}" destId="{31F41A63-CFD3-48FE-A20B-5313DB2A9493}" srcOrd="2" destOrd="0" presId="urn:microsoft.com/office/officeart/2016/7/layout/BasicLinearProcessNumbered"/>
    <dgm:cxn modelId="{BD6840EF-CD2E-482D-8B9B-6BB85388B040}" type="presParOf" srcId="{A010EE7C-6D36-4F2D-A806-8EF86C92D586}" destId="{177A7FE9-3031-472C-ABB7-C6E8F0332CF8}" srcOrd="3" destOrd="0" presId="urn:microsoft.com/office/officeart/2016/7/layout/BasicLinearProcessNumbered"/>
    <dgm:cxn modelId="{1BDC1E34-7420-4046-BD4F-5F063C0257AA}" type="presParOf" srcId="{01FD2238-9C7F-42FE-B068-51BBF5AA6CB0}" destId="{C77026B3-7F06-4BE0-826D-6DA722A74205}" srcOrd="1" destOrd="0" presId="urn:microsoft.com/office/officeart/2016/7/layout/BasicLinearProcessNumbered"/>
    <dgm:cxn modelId="{D6182DFC-521C-49E1-8A8C-E759C10D9CE1}" type="presParOf" srcId="{01FD2238-9C7F-42FE-B068-51BBF5AA6CB0}" destId="{3FB3F916-5093-45CD-ABCB-824A07C71EB6}" srcOrd="2" destOrd="0" presId="urn:microsoft.com/office/officeart/2016/7/layout/BasicLinearProcessNumbered"/>
    <dgm:cxn modelId="{A2F8504B-6112-4BFA-A844-D58E679804C9}" type="presParOf" srcId="{3FB3F916-5093-45CD-ABCB-824A07C71EB6}" destId="{EFEEDFF9-C995-443E-9FF6-D0216BE55F47}" srcOrd="0" destOrd="0" presId="urn:microsoft.com/office/officeart/2016/7/layout/BasicLinearProcessNumbered"/>
    <dgm:cxn modelId="{AA80675A-4507-4CD6-ACB3-1A8EB480940B}" type="presParOf" srcId="{3FB3F916-5093-45CD-ABCB-824A07C71EB6}" destId="{FDEFF57B-AC28-4AE7-848C-17A39A58A779}" srcOrd="1" destOrd="0" presId="urn:microsoft.com/office/officeart/2016/7/layout/BasicLinearProcessNumbered"/>
    <dgm:cxn modelId="{1901A65D-9B11-442D-853B-113110D51196}" type="presParOf" srcId="{3FB3F916-5093-45CD-ABCB-824A07C71EB6}" destId="{7A883F99-FF0C-4957-9962-8FBE56EE3DFA}" srcOrd="2" destOrd="0" presId="urn:microsoft.com/office/officeart/2016/7/layout/BasicLinearProcessNumbered"/>
    <dgm:cxn modelId="{169DA902-7B75-48EA-91F7-C2D3647F1D2F}" type="presParOf" srcId="{3FB3F916-5093-45CD-ABCB-824A07C71EB6}" destId="{49C98D46-575A-4499-BAED-1C6CFD67434B}" srcOrd="3" destOrd="0" presId="urn:microsoft.com/office/officeart/2016/7/layout/BasicLinearProcessNumbered"/>
    <dgm:cxn modelId="{006871E5-2864-4F0A-B1FA-22FB2FE33DA4}" type="presParOf" srcId="{01FD2238-9C7F-42FE-B068-51BBF5AA6CB0}" destId="{E2E865DE-8635-47CC-A462-580C69C778BF}" srcOrd="3" destOrd="0" presId="urn:microsoft.com/office/officeart/2016/7/layout/BasicLinearProcessNumbered"/>
    <dgm:cxn modelId="{AB0E803A-D897-4BEE-AC3D-1BD9344015DD}" type="presParOf" srcId="{01FD2238-9C7F-42FE-B068-51BBF5AA6CB0}" destId="{DBF2D515-50AC-4851-A16D-581ED3AEEEDA}" srcOrd="4" destOrd="0" presId="urn:microsoft.com/office/officeart/2016/7/layout/BasicLinearProcessNumbered"/>
    <dgm:cxn modelId="{E21204F5-B5BE-48C3-952B-E77174171743}" type="presParOf" srcId="{DBF2D515-50AC-4851-A16D-581ED3AEEEDA}" destId="{A1765DF1-4221-4F62-9F92-773EF118F0D4}" srcOrd="0" destOrd="0" presId="urn:microsoft.com/office/officeart/2016/7/layout/BasicLinearProcessNumbered"/>
    <dgm:cxn modelId="{3CF0EF41-B251-4137-AE84-DA4619427F7D}" type="presParOf" srcId="{DBF2D515-50AC-4851-A16D-581ED3AEEEDA}" destId="{16FB615B-6A0E-422C-8DAD-042365C2754F}" srcOrd="1" destOrd="0" presId="urn:microsoft.com/office/officeart/2016/7/layout/BasicLinearProcessNumbered"/>
    <dgm:cxn modelId="{3F383315-70C6-4FB7-9D3F-57160D90C7AD}" type="presParOf" srcId="{DBF2D515-50AC-4851-A16D-581ED3AEEEDA}" destId="{4D548663-46C4-4211-A785-524CB575414F}" srcOrd="2" destOrd="0" presId="urn:microsoft.com/office/officeart/2016/7/layout/BasicLinearProcessNumbered"/>
    <dgm:cxn modelId="{710F5B7F-D446-4102-839D-AA455E3A565D}" type="presParOf" srcId="{DBF2D515-50AC-4851-A16D-581ED3AEEEDA}" destId="{D4DA7FEF-F947-4CCE-B383-88D05F5051A0}"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F288F41-B68E-4B24-B279-CEA9C6CDDFF4}" type="doc">
      <dgm:prSet loTypeId="urn:microsoft.com/office/officeart/2016/7/layout/BasicLinearProcessNumbered" loCatId="process" qsTypeId="urn:microsoft.com/office/officeart/2005/8/quickstyle/simple1" qsCatId="simple" csTypeId="urn:microsoft.com/office/officeart/2005/8/colors/colorful1" csCatId="colorful" phldr="1"/>
      <dgm:spPr/>
      <dgm:t>
        <a:bodyPr/>
        <a:lstStyle/>
        <a:p>
          <a:endParaRPr lang="en-US"/>
        </a:p>
      </dgm:t>
    </dgm:pt>
    <dgm:pt modelId="{95371D78-4107-49E9-B058-F2C3660721B2}">
      <dgm:prSet custT="1"/>
      <dgm:spPr/>
      <dgm:t>
        <a:bodyPr/>
        <a:lstStyle/>
        <a:p>
          <a:r>
            <a:rPr lang="zh-CN" altLang="en-US" sz="2000" dirty="0"/>
            <a:t>一款基于</a:t>
          </a:r>
          <a:r>
            <a:rPr lang="en-US" altLang="zh-CN" sz="2000" dirty="0"/>
            <a:t>GNOME</a:t>
          </a:r>
          <a:r>
            <a:rPr lang="zh-CN" altLang="en-US" sz="2000" dirty="0"/>
            <a:t>桌面环境的媒体播放器，使用</a:t>
          </a:r>
          <a:r>
            <a:rPr lang="en-US" altLang="en-US" sz="2000" dirty="0" err="1"/>
            <a:t>Gstreamer</a:t>
          </a:r>
          <a:r>
            <a:rPr lang="zh-CN" altLang="en-US" sz="2000" dirty="0"/>
            <a:t>或</a:t>
          </a:r>
          <a:r>
            <a:rPr lang="en-US" altLang="en-US" sz="2000" dirty="0" err="1"/>
            <a:t>Xine</a:t>
          </a:r>
          <a:r>
            <a:rPr lang="zh-CN" altLang="en-US" sz="2000" dirty="0"/>
            <a:t>作为多媒体引擎，可运行在</a:t>
          </a:r>
          <a:r>
            <a:rPr lang="en-US" altLang="en-US" sz="2000" dirty="0"/>
            <a:t>Linux</a:t>
          </a:r>
          <a:r>
            <a:rPr lang="zh-CN" altLang="en-US" sz="2000" dirty="0"/>
            <a:t>、</a:t>
          </a:r>
          <a:r>
            <a:rPr lang="en-US" altLang="en-US" sz="2000" dirty="0"/>
            <a:t>Solaris</a:t>
          </a:r>
          <a:r>
            <a:rPr lang="zh-CN" altLang="en-US" sz="2000" dirty="0"/>
            <a:t>、</a:t>
          </a:r>
          <a:r>
            <a:rPr lang="en-US" altLang="en-US" sz="2000" dirty="0"/>
            <a:t>BSD</a:t>
          </a:r>
          <a:r>
            <a:rPr lang="zh-CN" altLang="en-US" sz="2000" dirty="0"/>
            <a:t>以及其他</a:t>
          </a:r>
          <a:r>
            <a:rPr lang="en-US" altLang="en-US" sz="2000" dirty="0"/>
            <a:t>UNIX</a:t>
          </a:r>
          <a:r>
            <a:rPr lang="zh-CN" altLang="en-US" sz="2000" dirty="0"/>
            <a:t>系统。</a:t>
          </a:r>
          <a:endParaRPr lang="en-US" sz="2000" dirty="0"/>
        </a:p>
      </dgm:t>
    </dgm:pt>
    <dgm:pt modelId="{7EE53B0E-31B6-4B40-9921-4112264B4A5A}" type="parTrans" cxnId="{B37928D4-964F-4E7C-B12E-4664A046934D}">
      <dgm:prSet/>
      <dgm:spPr/>
      <dgm:t>
        <a:bodyPr/>
        <a:lstStyle/>
        <a:p>
          <a:endParaRPr lang="en-US"/>
        </a:p>
      </dgm:t>
    </dgm:pt>
    <dgm:pt modelId="{2694A651-3866-4FFD-9D2B-A45F27600138}" type="sibTrans" cxnId="{B37928D4-964F-4E7C-B12E-4664A046934D}">
      <dgm:prSet phldrT="1" phldr="0"/>
      <dgm:spPr/>
      <dgm:t>
        <a:bodyPr/>
        <a:lstStyle/>
        <a:p>
          <a:r>
            <a:rPr lang="en-US"/>
            <a:t>1</a:t>
          </a:r>
        </a:p>
      </dgm:t>
    </dgm:pt>
    <dgm:pt modelId="{7451DD96-5FE3-41C4-96F8-089FB7DC7159}">
      <dgm:prSet/>
      <dgm:spPr/>
      <dgm:t>
        <a:bodyPr/>
        <a:lstStyle/>
        <a:p>
          <a:r>
            <a:rPr lang="zh-CN" altLang="en-US" dirty="0"/>
            <a:t>支持搜索本地视频、</a:t>
          </a:r>
          <a:r>
            <a:rPr lang="en-US" altLang="zh-CN" dirty="0"/>
            <a:t>DVD</a:t>
          </a:r>
          <a:r>
            <a:rPr lang="zh-CN" altLang="en-US" dirty="0"/>
            <a:t>、本地网络共享，并支持大量网站上的精华视频。</a:t>
          </a:r>
          <a:endParaRPr lang="en-US" dirty="0"/>
        </a:p>
      </dgm:t>
    </dgm:pt>
    <dgm:pt modelId="{78E2D75A-D577-40AC-95F0-02DBE4697682}" type="parTrans" cxnId="{353B0630-1BD3-4E3C-A7A7-CBB5200CC45F}">
      <dgm:prSet/>
      <dgm:spPr/>
      <dgm:t>
        <a:bodyPr/>
        <a:lstStyle/>
        <a:p>
          <a:endParaRPr lang="en-US"/>
        </a:p>
      </dgm:t>
    </dgm:pt>
    <dgm:pt modelId="{770DCE5E-FD29-4463-82A8-9D04940E20C6}" type="sibTrans" cxnId="{353B0630-1BD3-4E3C-A7A7-CBB5200CC45F}">
      <dgm:prSet phldrT="2" phldr="0"/>
      <dgm:spPr/>
      <dgm:t>
        <a:bodyPr/>
        <a:lstStyle/>
        <a:p>
          <a:r>
            <a:rPr lang="en-US"/>
            <a:t>2</a:t>
          </a:r>
        </a:p>
      </dgm:t>
    </dgm:pt>
    <dgm:pt modelId="{A54FF4D8-499C-4EA2-81FF-DF55CB156162}">
      <dgm:prSet/>
      <dgm:spPr/>
      <dgm:t>
        <a:bodyPr/>
        <a:lstStyle/>
        <a:p>
          <a:r>
            <a:rPr lang="zh-CN" altLang="en-US" dirty="0"/>
            <a:t>其它功能，如，字幕下载器，</a:t>
          </a:r>
          <a:r>
            <a:rPr lang="en-US" altLang="zh-CN" dirty="0"/>
            <a:t>DVD</a:t>
          </a:r>
          <a:r>
            <a:rPr lang="zh-CN" altLang="en-US" dirty="0"/>
            <a:t>刻录；文件浏览器的视频缩略图生成器；文件属性标签等</a:t>
          </a:r>
          <a:endParaRPr lang="en-US" dirty="0"/>
        </a:p>
      </dgm:t>
    </dgm:pt>
    <dgm:pt modelId="{AEF24B67-BA77-46F5-8E4C-310235EFEE10}" type="parTrans" cxnId="{1FC4CA17-FAF2-4A02-BD92-D1DE3D007763}">
      <dgm:prSet/>
      <dgm:spPr/>
      <dgm:t>
        <a:bodyPr/>
        <a:lstStyle/>
        <a:p>
          <a:endParaRPr lang="en-US"/>
        </a:p>
      </dgm:t>
    </dgm:pt>
    <dgm:pt modelId="{5DDE2DF0-F277-4406-B56E-D706B9CF95E6}" type="sibTrans" cxnId="{1FC4CA17-FAF2-4A02-BD92-D1DE3D007763}">
      <dgm:prSet phldrT="3" phldr="0"/>
      <dgm:spPr/>
      <dgm:t>
        <a:bodyPr/>
        <a:lstStyle/>
        <a:p>
          <a:r>
            <a:rPr lang="en-US"/>
            <a:t>3</a:t>
          </a:r>
        </a:p>
      </dgm:t>
    </dgm:pt>
    <dgm:pt modelId="{01FD2238-9C7F-42FE-B068-51BBF5AA6CB0}" type="pres">
      <dgm:prSet presAssocID="{6F288F41-B68E-4B24-B279-CEA9C6CDDFF4}" presName="Name0" presStyleCnt="0">
        <dgm:presLayoutVars>
          <dgm:animLvl val="lvl"/>
          <dgm:resizeHandles val="exact"/>
        </dgm:presLayoutVars>
      </dgm:prSet>
      <dgm:spPr/>
    </dgm:pt>
    <dgm:pt modelId="{A010EE7C-6D36-4F2D-A806-8EF86C92D586}" type="pres">
      <dgm:prSet presAssocID="{95371D78-4107-49E9-B058-F2C3660721B2}" presName="compositeNode" presStyleCnt="0">
        <dgm:presLayoutVars>
          <dgm:bulletEnabled val="1"/>
        </dgm:presLayoutVars>
      </dgm:prSet>
      <dgm:spPr/>
    </dgm:pt>
    <dgm:pt modelId="{5616D38E-E7E7-4792-9238-1C2FE882D8EB}" type="pres">
      <dgm:prSet presAssocID="{95371D78-4107-49E9-B058-F2C3660721B2}" presName="bgRect" presStyleLbl="bgAccFollowNode1" presStyleIdx="0" presStyleCnt="3" custScaleX="140953" custLinFactNeighborX="-3658" custLinFactNeighborY="-2249"/>
      <dgm:spPr/>
    </dgm:pt>
    <dgm:pt modelId="{F06AF0AA-896E-42AF-B627-8D6FA640C437}" type="pres">
      <dgm:prSet presAssocID="{2694A651-3866-4FFD-9D2B-A45F27600138}" presName="sibTransNodeCircle" presStyleLbl="alignNode1" presStyleIdx="0" presStyleCnt="6">
        <dgm:presLayoutVars>
          <dgm:chMax val="0"/>
          <dgm:bulletEnabled/>
        </dgm:presLayoutVars>
      </dgm:prSet>
      <dgm:spPr/>
    </dgm:pt>
    <dgm:pt modelId="{31F41A63-CFD3-48FE-A20B-5313DB2A9493}" type="pres">
      <dgm:prSet presAssocID="{95371D78-4107-49E9-B058-F2C3660721B2}" presName="bottomLine" presStyleLbl="alignNode1" presStyleIdx="1" presStyleCnt="6">
        <dgm:presLayoutVars/>
      </dgm:prSet>
      <dgm:spPr/>
    </dgm:pt>
    <dgm:pt modelId="{177A7FE9-3031-472C-ABB7-C6E8F0332CF8}" type="pres">
      <dgm:prSet presAssocID="{95371D78-4107-49E9-B058-F2C3660721B2}" presName="nodeText" presStyleLbl="bgAccFollowNode1" presStyleIdx="0" presStyleCnt="3">
        <dgm:presLayoutVars>
          <dgm:bulletEnabled val="1"/>
        </dgm:presLayoutVars>
      </dgm:prSet>
      <dgm:spPr/>
    </dgm:pt>
    <dgm:pt modelId="{C77026B3-7F06-4BE0-826D-6DA722A74205}" type="pres">
      <dgm:prSet presAssocID="{2694A651-3866-4FFD-9D2B-A45F27600138}" presName="sibTrans" presStyleCnt="0"/>
      <dgm:spPr/>
    </dgm:pt>
    <dgm:pt modelId="{3FB3F916-5093-45CD-ABCB-824A07C71EB6}" type="pres">
      <dgm:prSet presAssocID="{7451DD96-5FE3-41C4-96F8-089FB7DC7159}" presName="compositeNode" presStyleCnt="0">
        <dgm:presLayoutVars>
          <dgm:bulletEnabled val="1"/>
        </dgm:presLayoutVars>
      </dgm:prSet>
      <dgm:spPr/>
    </dgm:pt>
    <dgm:pt modelId="{EFEEDFF9-C995-443E-9FF6-D0216BE55F47}" type="pres">
      <dgm:prSet presAssocID="{7451DD96-5FE3-41C4-96F8-089FB7DC7159}" presName="bgRect" presStyleLbl="bgAccFollowNode1" presStyleIdx="1" presStyleCnt="3"/>
      <dgm:spPr/>
    </dgm:pt>
    <dgm:pt modelId="{FDEFF57B-AC28-4AE7-848C-17A39A58A779}" type="pres">
      <dgm:prSet presAssocID="{770DCE5E-FD29-4463-82A8-9D04940E20C6}" presName="sibTransNodeCircle" presStyleLbl="alignNode1" presStyleIdx="2" presStyleCnt="6">
        <dgm:presLayoutVars>
          <dgm:chMax val="0"/>
          <dgm:bulletEnabled/>
        </dgm:presLayoutVars>
      </dgm:prSet>
      <dgm:spPr/>
    </dgm:pt>
    <dgm:pt modelId="{7A883F99-FF0C-4957-9962-8FBE56EE3DFA}" type="pres">
      <dgm:prSet presAssocID="{7451DD96-5FE3-41C4-96F8-089FB7DC7159}" presName="bottomLine" presStyleLbl="alignNode1" presStyleIdx="3" presStyleCnt="6">
        <dgm:presLayoutVars/>
      </dgm:prSet>
      <dgm:spPr/>
    </dgm:pt>
    <dgm:pt modelId="{49C98D46-575A-4499-BAED-1C6CFD67434B}" type="pres">
      <dgm:prSet presAssocID="{7451DD96-5FE3-41C4-96F8-089FB7DC7159}" presName="nodeText" presStyleLbl="bgAccFollowNode1" presStyleIdx="1" presStyleCnt="3">
        <dgm:presLayoutVars>
          <dgm:bulletEnabled val="1"/>
        </dgm:presLayoutVars>
      </dgm:prSet>
      <dgm:spPr/>
    </dgm:pt>
    <dgm:pt modelId="{E2E865DE-8635-47CC-A462-580C69C778BF}" type="pres">
      <dgm:prSet presAssocID="{770DCE5E-FD29-4463-82A8-9D04940E20C6}" presName="sibTrans" presStyleCnt="0"/>
      <dgm:spPr/>
    </dgm:pt>
    <dgm:pt modelId="{DBF2D515-50AC-4851-A16D-581ED3AEEEDA}" type="pres">
      <dgm:prSet presAssocID="{A54FF4D8-499C-4EA2-81FF-DF55CB156162}" presName="compositeNode" presStyleCnt="0">
        <dgm:presLayoutVars>
          <dgm:bulletEnabled val="1"/>
        </dgm:presLayoutVars>
      </dgm:prSet>
      <dgm:spPr/>
    </dgm:pt>
    <dgm:pt modelId="{A1765DF1-4221-4F62-9F92-773EF118F0D4}" type="pres">
      <dgm:prSet presAssocID="{A54FF4D8-499C-4EA2-81FF-DF55CB156162}" presName="bgRect" presStyleLbl="bgAccFollowNode1" presStyleIdx="2" presStyleCnt="3"/>
      <dgm:spPr/>
    </dgm:pt>
    <dgm:pt modelId="{16FB615B-6A0E-422C-8DAD-042365C2754F}" type="pres">
      <dgm:prSet presAssocID="{5DDE2DF0-F277-4406-B56E-D706B9CF95E6}" presName="sibTransNodeCircle" presStyleLbl="alignNode1" presStyleIdx="4" presStyleCnt="6">
        <dgm:presLayoutVars>
          <dgm:chMax val="0"/>
          <dgm:bulletEnabled/>
        </dgm:presLayoutVars>
      </dgm:prSet>
      <dgm:spPr/>
    </dgm:pt>
    <dgm:pt modelId="{4D548663-46C4-4211-A785-524CB575414F}" type="pres">
      <dgm:prSet presAssocID="{A54FF4D8-499C-4EA2-81FF-DF55CB156162}" presName="bottomLine" presStyleLbl="alignNode1" presStyleIdx="5" presStyleCnt="6">
        <dgm:presLayoutVars/>
      </dgm:prSet>
      <dgm:spPr/>
    </dgm:pt>
    <dgm:pt modelId="{D4DA7FEF-F947-4CCE-B383-88D05F5051A0}" type="pres">
      <dgm:prSet presAssocID="{A54FF4D8-499C-4EA2-81FF-DF55CB156162}" presName="nodeText" presStyleLbl="bgAccFollowNode1" presStyleIdx="2" presStyleCnt="3">
        <dgm:presLayoutVars>
          <dgm:bulletEnabled val="1"/>
        </dgm:presLayoutVars>
      </dgm:prSet>
      <dgm:spPr/>
    </dgm:pt>
  </dgm:ptLst>
  <dgm:cxnLst>
    <dgm:cxn modelId="{957D8601-11F9-4FB4-A3B4-EA08BCEEA932}" type="presOf" srcId="{A54FF4D8-499C-4EA2-81FF-DF55CB156162}" destId="{A1765DF1-4221-4F62-9F92-773EF118F0D4}" srcOrd="0" destOrd="0" presId="urn:microsoft.com/office/officeart/2016/7/layout/BasicLinearProcessNumbered"/>
    <dgm:cxn modelId="{1FC4CA17-FAF2-4A02-BD92-D1DE3D007763}" srcId="{6F288F41-B68E-4B24-B279-CEA9C6CDDFF4}" destId="{A54FF4D8-499C-4EA2-81FF-DF55CB156162}" srcOrd="2" destOrd="0" parTransId="{AEF24B67-BA77-46F5-8E4C-310235EFEE10}" sibTransId="{5DDE2DF0-F277-4406-B56E-D706B9CF95E6}"/>
    <dgm:cxn modelId="{E15E952B-1030-4976-8882-13A72024BA87}" type="presOf" srcId="{7451DD96-5FE3-41C4-96F8-089FB7DC7159}" destId="{EFEEDFF9-C995-443E-9FF6-D0216BE55F47}" srcOrd="0" destOrd="0" presId="urn:microsoft.com/office/officeart/2016/7/layout/BasicLinearProcessNumbered"/>
    <dgm:cxn modelId="{353B0630-1BD3-4E3C-A7A7-CBB5200CC45F}" srcId="{6F288F41-B68E-4B24-B279-CEA9C6CDDFF4}" destId="{7451DD96-5FE3-41C4-96F8-089FB7DC7159}" srcOrd="1" destOrd="0" parTransId="{78E2D75A-D577-40AC-95F0-02DBE4697682}" sibTransId="{770DCE5E-FD29-4463-82A8-9D04940E20C6}"/>
    <dgm:cxn modelId="{3028F776-AFB0-4F66-B5F4-94C098C97195}" type="presOf" srcId="{95371D78-4107-49E9-B058-F2C3660721B2}" destId="{177A7FE9-3031-472C-ABB7-C6E8F0332CF8}" srcOrd="1" destOrd="0" presId="urn:microsoft.com/office/officeart/2016/7/layout/BasicLinearProcessNumbered"/>
    <dgm:cxn modelId="{3A25907D-5DDA-4E52-BDF6-BC4E0AC22D8F}" type="presOf" srcId="{770DCE5E-FD29-4463-82A8-9D04940E20C6}" destId="{FDEFF57B-AC28-4AE7-848C-17A39A58A779}" srcOrd="0" destOrd="0" presId="urn:microsoft.com/office/officeart/2016/7/layout/BasicLinearProcessNumbered"/>
    <dgm:cxn modelId="{1ABAC089-0308-440E-8349-3B6AD1E1632D}" type="presOf" srcId="{6F288F41-B68E-4B24-B279-CEA9C6CDDFF4}" destId="{01FD2238-9C7F-42FE-B068-51BBF5AA6CB0}" srcOrd="0" destOrd="0" presId="urn:microsoft.com/office/officeart/2016/7/layout/BasicLinearProcessNumbered"/>
    <dgm:cxn modelId="{8B4D8DAD-207F-4FA8-B359-990D12C071D4}" type="presOf" srcId="{A54FF4D8-499C-4EA2-81FF-DF55CB156162}" destId="{D4DA7FEF-F947-4CCE-B383-88D05F5051A0}" srcOrd="1" destOrd="0" presId="urn:microsoft.com/office/officeart/2016/7/layout/BasicLinearProcessNumbered"/>
    <dgm:cxn modelId="{638AB0AE-89B8-4159-B030-A6716D478CF1}" type="presOf" srcId="{7451DD96-5FE3-41C4-96F8-089FB7DC7159}" destId="{49C98D46-575A-4499-BAED-1C6CFD67434B}" srcOrd="1" destOrd="0" presId="urn:microsoft.com/office/officeart/2016/7/layout/BasicLinearProcessNumbered"/>
    <dgm:cxn modelId="{15B4DFCC-ADBF-4841-99F6-3283A70EF306}" type="presOf" srcId="{2694A651-3866-4FFD-9D2B-A45F27600138}" destId="{F06AF0AA-896E-42AF-B627-8D6FA640C437}" srcOrd="0" destOrd="0" presId="urn:microsoft.com/office/officeart/2016/7/layout/BasicLinearProcessNumbered"/>
    <dgm:cxn modelId="{B37928D4-964F-4E7C-B12E-4664A046934D}" srcId="{6F288F41-B68E-4B24-B279-CEA9C6CDDFF4}" destId="{95371D78-4107-49E9-B058-F2C3660721B2}" srcOrd="0" destOrd="0" parTransId="{7EE53B0E-31B6-4B40-9921-4112264B4A5A}" sibTransId="{2694A651-3866-4FFD-9D2B-A45F27600138}"/>
    <dgm:cxn modelId="{5F108DE5-AA8F-4B64-8BC1-CD208D7159B5}" type="presOf" srcId="{5DDE2DF0-F277-4406-B56E-D706B9CF95E6}" destId="{16FB615B-6A0E-422C-8DAD-042365C2754F}" srcOrd="0" destOrd="0" presId="urn:microsoft.com/office/officeart/2016/7/layout/BasicLinearProcessNumbered"/>
    <dgm:cxn modelId="{FC36CCE6-7C21-4752-83E5-382E462CA539}" type="presOf" srcId="{95371D78-4107-49E9-B058-F2C3660721B2}" destId="{5616D38E-E7E7-4792-9238-1C2FE882D8EB}" srcOrd="0" destOrd="0" presId="urn:microsoft.com/office/officeart/2016/7/layout/BasicLinearProcessNumbered"/>
    <dgm:cxn modelId="{D6F5D02D-237B-4213-AD53-EF85C2D4851B}" type="presParOf" srcId="{01FD2238-9C7F-42FE-B068-51BBF5AA6CB0}" destId="{A010EE7C-6D36-4F2D-A806-8EF86C92D586}" srcOrd="0" destOrd="0" presId="urn:microsoft.com/office/officeart/2016/7/layout/BasicLinearProcessNumbered"/>
    <dgm:cxn modelId="{1989C9D8-F6AC-40C9-989F-C4306757EA3C}" type="presParOf" srcId="{A010EE7C-6D36-4F2D-A806-8EF86C92D586}" destId="{5616D38E-E7E7-4792-9238-1C2FE882D8EB}" srcOrd="0" destOrd="0" presId="urn:microsoft.com/office/officeart/2016/7/layout/BasicLinearProcessNumbered"/>
    <dgm:cxn modelId="{30D4CB06-CFE6-421C-A5E7-314EE7A7D0CD}" type="presParOf" srcId="{A010EE7C-6D36-4F2D-A806-8EF86C92D586}" destId="{F06AF0AA-896E-42AF-B627-8D6FA640C437}" srcOrd="1" destOrd="0" presId="urn:microsoft.com/office/officeart/2016/7/layout/BasicLinearProcessNumbered"/>
    <dgm:cxn modelId="{533E0A47-1740-4937-A101-E8BA738B12F7}" type="presParOf" srcId="{A010EE7C-6D36-4F2D-A806-8EF86C92D586}" destId="{31F41A63-CFD3-48FE-A20B-5313DB2A9493}" srcOrd="2" destOrd="0" presId="urn:microsoft.com/office/officeart/2016/7/layout/BasicLinearProcessNumbered"/>
    <dgm:cxn modelId="{BD6840EF-CD2E-482D-8B9B-6BB85388B040}" type="presParOf" srcId="{A010EE7C-6D36-4F2D-A806-8EF86C92D586}" destId="{177A7FE9-3031-472C-ABB7-C6E8F0332CF8}" srcOrd="3" destOrd="0" presId="urn:microsoft.com/office/officeart/2016/7/layout/BasicLinearProcessNumbered"/>
    <dgm:cxn modelId="{1BDC1E34-7420-4046-BD4F-5F063C0257AA}" type="presParOf" srcId="{01FD2238-9C7F-42FE-B068-51BBF5AA6CB0}" destId="{C77026B3-7F06-4BE0-826D-6DA722A74205}" srcOrd="1" destOrd="0" presId="urn:microsoft.com/office/officeart/2016/7/layout/BasicLinearProcessNumbered"/>
    <dgm:cxn modelId="{D6182DFC-521C-49E1-8A8C-E759C10D9CE1}" type="presParOf" srcId="{01FD2238-9C7F-42FE-B068-51BBF5AA6CB0}" destId="{3FB3F916-5093-45CD-ABCB-824A07C71EB6}" srcOrd="2" destOrd="0" presId="urn:microsoft.com/office/officeart/2016/7/layout/BasicLinearProcessNumbered"/>
    <dgm:cxn modelId="{A2F8504B-6112-4BFA-A844-D58E679804C9}" type="presParOf" srcId="{3FB3F916-5093-45CD-ABCB-824A07C71EB6}" destId="{EFEEDFF9-C995-443E-9FF6-D0216BE55F47}" srcOrd="0" destOrd="0" presId="urn:microsoft.com/office/officeart/2016/7/layout/BasicLinearProcessNumbered"/>
    <dgm:cxn modelId="{AA80675A-4507-4CD6-ACB3-1A8EB480940B}" type="presParOf" srcId="{3FB3F916-5093-45CD-ABCB-824A07C71EB6}" destId="{FDEFF57B-AC28-4AE7-848C-17A39A58A779}" srcOrd="1" destOrd="0" presId="urn:microsoft.com/office/officeart/2016/7/layout/BasicLinearProcessNumbered"/>
    <dgm:cxn modelId="{1901A65D-9B11-442D-853B-113110D51196}" type="presParOf" srcId="{3FB3F916-5093-45CD-ABCB-824A07C71EB6}" destId="{7A883F99-FF0C-4957-9962-8FBE56EE3DFA}" srcOrd="2" destOrd="0" presId="urn:microsoft.com/office/officeart/2016/7/layout/BasicLinearProcessNumbered"/>
    <dgm:cxn modelId="{169DA902-7B75-48EA-91F7-C2D3647F1D2F}" type="presParOf" srcId="{3FB3F916-5093-45CD-ABCB-824A07C71EB6}" destId="{49C98D46-575A-4499-BAED-1C6CFD67434B}" srcOrd="3" destOrd="0" presId="urn:microsoft.com/office/officeart/2016/7/layout/BasicLinearProcessNumbered"/>
    <dgm:cxn modelId="{006871E5-2864-4F0A-B1FA-22FB2FE33DA4}" type="presParOf" srcId="{01FD2238-9C7F-42FE-B068-51BBF5AA6CB0}" destId="{E2E865DE-8635-47CC-A462-580C69C778BF}" srcOrd="3" destOrd="0" presId="urn:microsoft.com/office/officeart/2016/7/layout/BasicLinearProcessNumbered"/>
    <dgm:cxn modelId="{AB0E803A-D897-4BEE-AC3D-1BD9344015DD}" type="presParOf" srcId="{01FD2238-9C7F-42FE-B068-51BBF5AA6CB0}" destId="{DBF2D515-50AC-4851-A16D-581ED3AEEEDA}" srcOrd="4" destOrd="0" presId="urn:microsoft.com/office/officeart/2016/7/layout/BasicLinearProcessNumbered"/>
    <dgm:cxn modelId="{E21204F5-B5BE-48C3-952B-E77174171743}" type="presParOf" srcId="{DBF2D515-50AC-4851-A16D-581ED3AEEEDA}" destId="{A1765DF1-4221-4F62-9F92-773EF118F0D4}" srcOrd="0" destOrd="0" presId="urn:microsoft.com/office/officeart/2016/7/layout/BasicLinearProcessNumbered"/>
    <dgm:cxn modelId="{3CF0EF41-B251-4137-AE84-DA4619427F7D}" type="presParOf" srcId="{DBF2D515-50AC-4851-A16D-581ED3AEEEDA}" destId="{16FB615B-6A0E-422C-8DAD-042365C2754F}" srcOrd="1" destOrd="0" presId="urn:microsoft.com/office/officeart/2016/7/layout/BasicLinearProcessNumbered"/>
    <dgm:cxn modelId="{3F383315-70C6-4FB7-9D3F-57160D90C7AD}" type="presParOf" srcId="{DBF2D515-50AC-4851-A16D-581ED3AEEEDA}" destId="{4D548663-46C4-4211-A785-524CB575414F}" srcOrd="2" destOrd="0" presId="urn:microsoft.com/office/officeart/2016/7/layout/BasicLinearProcessNumbered"/>
    <dgm:cxn modelId="{710F5B7F-D446-4102-839D-AA455E3A565D}" type="presParOf" srcId="{DBF2D515-50AC-4851-A16D-581ED3AEEEDA}" destId="{D4DA7FEF-F947-4CCE-B383-88D05F5051A0}"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16D38E-E7E7-4792-9238-1C2FE882D8EB}">
      <dsp:nvSpPr>
        <dsp:cNvPr id="0" name=""/>
        <dsp:cNvSpPr/>
      </dsp:nvSpPr>
      <dsp:spPr>
        <a:xfrm>
          <a:off x="0" y="0"/>
          <a:ext cx="2786741" cy="3653941"/>
        </a:xfrm>
        <a:prstGeom prst="rect">
          <a:avLst/>
        </a:prstGeom>
        <a:solidFill>
          <a:schemeClr val="accent2">
            <a:tint val="40000"/>
            <a:alpha val="90000"/>
            <a:hueOff val="0"/>
            <a:satOff val="0"/>
            <a:lumOff val="0"/>
            <a:alphaOff val="0"/>
          </a:schemeClr>
        </a:solidFill>
        <a:ln w="1587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8967" tIns="330200" rIns="218967" bIns="330200" numCol="1" spcCol="1270" anchor="t" anchorCtr="0">
          <a:noAutofit/>
        </a:bodyPr>
        <a:lstStyle/>
        <a:p>
          <a:pPr marL="0" lvl="0" indent="0" algn="l" defTabSz="889000">
            <a:lnSpc>
              <a:spcPct val="90000"/>
            </a:lnSpc>
            <a:spcBef>
              <a:spcPct val="0"/>
            </a:spcBef>
            <a:spcAft>
              <a:spcPct val="35000"/>
            </a:spcAft>
            <a:buNone/>
          </a:pPr>
          <a:r>
            <a:rPr lang="en-US" sz="2000" kern="1200" dirty="0"/>
            <a:t>Ubuntu Linux</a:t>
          </a:r>
          <a:r>
            <a:rPr lang="zh-CN" sz="2000" kern="1200" dirty="0"/>
            <a:t>下的音乐播放和管理软件，是</a:t>
          </a:r>
          <a:r>
            <a:rPr lang="en-US" sz="2000" kern="1200" dirty="0"/>
            <a:t> </a:t>
          </a:r>
          <a:r>
            <a:rPr lang="zh-CN" sz="2000" kern="1200" dirty="0"/>
            <a:t>默认预安装的音乐播放器，主要用于</a:t>
          </a:r>
          <a:r>
            <a:rPr lang="en-US" sz="2000" kern="1200" dirty="0"/>
            <a:t>Gnome</a:t>
          </a:r>
          <a:r>
            <a:rPr lang="zh-CN" sz="2000" kern="1200" dirty="0"/>
            <a:t>桌面环境。</a:t>
          </a:r>
          <a:endParaRPr lang="en-US" sz="2000" kern="1200" dirty="0"/>
        </a:p>
      </dsp:txBody>
      <dsp:txXfrm>
        <a:off x="0" y="1388497"/>
        <a:ext cx="2786741" cy="2192364"/>
      </dsp:txXfrm>
    </dsp:sp>
    <dsp:sp modelId="{F06AF0AA-896E-42AF-B627-8D6FA640C437}">
      <dsp:nvSpPr>
        <dsp:cNvPr id="0" name=""/>
        <dsp:cNvSpPr/>
      </dsp:nvSpPr>
      <dsp:spPr>
        <a:xfrm>
          <a:off x="856190" y="365394"/>
          <a:ext cx="1096182" cy="1096182"/>
        </a:xfrm>
        <a:prstGeom prst="ellipse">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463" tIns="12700" rIns="85463"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endParaRPr lang="en-US" sz="4800" kern="1200" dirty="0"/>
        </a:p>
      </dsp:txBody>
      <dsp:txXfrm>
        <a:off x="1016722" y="525926"/>
        <a:ext cx="775118" cy="775118"/>
      </dsp:txXfrm>
    </dsp:sp>
    <dsp:sp modelId="{31F41A63-CFD3-48FE-A20B-5313DB2A9493}">
      <dsp:nvSpPr>
        <dsp:cNvPr id="0" name=""/>
        <dsp:cNvSpPr/>
      </dsp:nvSpPr>
      <dsp:spPr>
        <a:xfrm>
          <a:off x="0" y="3653869"/>
          <a:ext cx="2808563" cy="72"/>
        </a:xfrm>
        <a:prstGeom prst="rect">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FEEDFF9-C995-443E-9FF6-D0216BE55F47}">
      <dsp:nvSpPr>
        <dsp:cNvPr id="0" name=""/>
        <dsp:cNvSpPr/>
      </dsp:nvSpPr>
      <dsp:spPr>
        <a:xfrm>
          <a:off x="3089420" y="0"/>
          <a:ext cx="2808563" cy="3653941"/>
        </a:xfrm>
        <a:prstGeom prst="rect">
          <a:avLst/>
        </a:prstGeom>
        <a:solidFill>
          <a:schemeClr val="accent3">
            <a:tint val="40000"/>
            <a:alpha val="90000"/>
            <a:hueOff val="0"/>
            <a:satOff val="0"/>
            <a:lumOff val="0"/>
            <a:alphaOff val="0"/>
          </a:schemeClr>
        </a:solidFill>
        <a:ln w="15875"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8967" tIns="330200" rIns="218967" bIns="330200" numCol="1" spcCol="1270" anchor="t" anchorCtr="0">
          <a:noAutofit/>
        </a:bodyPr>
        <a:lstStyle/>
        <a:p>
          <a:pPr marL="0" lvl="0" indent="0" algn="l" defTabSz="889000">
            <a:lnSpc>
              <a:spcPct val="90000"/>
            </a:lnSpc>
            <a:spcBef>
              <a:spcPct val="0"/>
            </a:spcBef>
            <a:spcAft>
              <a:spcPct val="35000"/>
            </a:spcAft>
            <a:buNone/>
          </a:pPr>
          <a:r>
            <a:rPr lang="zh-CN" sz="2000" kern="1200" dirty="0"/>
            <a:t>它可以播放各种音频格式的音乐，管理收藏的音乐。</a:t>
          </a:r>
          <a:endParaRPr lang="en-US" sz="2000" kern="1200" dirty="0"/>
        </a:p>
      </dsp:txBody>
      <dsp:txXfrm>
        <a:off x="3089420" y="1388497"/>
        <a:ext cx="2808563" cy="2192364"/>
      </dsp:txXfrm>
    </dsp:sp>
    <dsp:sp modelId="{FDEFF57B-AC28-4AE7-848C-17A39A58A779}">
      <dsp:nvSpPr>
        <dsp:cNvPr id="0" name=""/>
        <dsp:cNvSpPr/>
      </dsp:nvSpPr>
      <dsp:spPr>
        <a:xfrm>
          <a:off x="3945610" y="365394"/>
          <a:ext cx="1096182" cy="1096182"/>
        </a:xfrm>
        <a:prstGeom prst="ellipse">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463" tIns="12700" rIns="85463"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106142" y="525926"/>
        <a:ext cx="775118" cy="775118"/>
      </dsp:txXfrm>
    </dsp:sp>
    <dsp:sp modelId="{7A883F99-FF0C-4957-9962-8FBE56EE3DFA}">
      <dsp:nvSpPr>
        <dsp:cNvPr id="0" name=""/>
        <dsp:cNvSpPr/>
      </dsp:nvSpPr>
      <dsp:spPr>
        <a:xfrm>
          <a:off x="3089420" y="3653869"/>
          <a:ext cx="2808563" cy="72"/>
        </a:xfrm>
        <a:prstGeom prst="rect">
          <a:avLst/>
        </a:prstGeom>
        <a:solidFill>
          <a:schemeClr val="accent5">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1765DF1-4221-4F62-9F92-773EF118F0D4}">
      <dsp:nvSpPr>
        <dsp:cNvPr id="0" name=""/>
        <dsp:cNvSpPr/>
      </dsp:nvSpPr>
      <dsp:spPr>
        <a:xfrm>
          <a:off x="6178840" y="0"/>
          <a:ext cx="2808563" cy="3653941"/>
        </a:xfrm>
        <a:prstGeom prst="rect">
          <a:avLst/>
        </a:prstGeom>
        <a:solidFill>
          <a:schemeClr val="accent4">
            <a:tint val="40000"/>
            <a:alpha val="90000"/>
            <a:hueOff val="0"/>
            <a:satOff val="0"/>
            <a:lumOff val="0"/>
            <a:alphaOff val="0"/>
          </a:schemeClr>
        </a:solidFill>
        <a:ln w="15875"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8967" tIns="330200" rIns="218967" bIns="330200" numCol="1" spcCol="1270" anchor="t" anchorCtr="0">
          <a:noAutofit/>
        </a:bodyPr>
        <a:lstStyle/>
        <a:p>
          <a:pPr marL="0" lvl="0" indent="0" algn="l" defTabSz="889000">
            <a:lnSpc>
              <a:spcPct val="90000"/>
            </a:lnSpc>
            <a:spcBef>
              <a:spcPct val="0"/>
            </a:spcBef>
            <a:spcAft>
              <a:spcPct val="35000"/>
            </a:spcAft>
            <a:buNone/>
          </a:pPr>
          <a:r>
            <a:rPr lang="zh-CN" sz="2000" kern="1200" dirty="0"/>
            <a:t>用户可以通过点击窗口左侧的</a:t>
          </a:r>
          <a:r>
            <a:rPr lang="en-US" sz="2000" kern="1200" dirty="0" err="1"/>
            <a:t>Rhythmbox</a:t>
          </a:r>
          <a:r>
            <a:rPr lang="en-US" sz="2000" kern="1200" dirty="0"/>
            <a:t>         </a:t>
          </a:r>
          <a:r>
            <a:rPr lang="zh-CN" sz="2000" kern="1200" dirty="0"/>
            <a:t>图标来启动。启动后的界面如图</a:t>
          </a:r>
          <a:r>
            <a:rPr lang="en-US" sz="2000" kern="1200" dirty="0"/>
            <a:t>5-62</a:t>
          </a:r>
          <a:r>
            <a:rPr lang="zh-CN" sz="2000" kern="1200" dirty="0"/>
            <a:t>所示。</a:t>
          </a:r>
          <a:endParaRPr lang="en-US" sz="2000" kern="1200" dirty="0"/>
        </a:p>
      </dsp:txBody>
      <dsp:txXfrm>
        <a:off x="6178840" y="1388497"/>
        <a:ext cx="2808563" cy="2192364"/>
      </dsp:txXfrm>
    </dsp:sp>
    <dsp:sp modelId="{16FB615B-6A0E-422C-8DAD-042365C2754F}">
      <dsp:nvSpPr>
        <dsp:cNvPr id="0" name=""/>
        <dsp:cNvSpPr/>
      </dsp:nvSpPr>
      <dsp:spPr>
        <a:xfrm>
          <a:off x="7035030" y="365394"/>
          <a:ext cx="1096182" cy="1096182"/>
        </a:xfrm>
        <a:prstGeom prst="ellipse">
          <a:avLst/>
        </a:prstGeom>
        <a:solidFill>
          <a:schemeClr val="accent6">
            <a:hueOff val="0"/>
            <a:satOff val="0"/>
            <a:lumOff val="0"/>
            <a:alphaOff val="0"/>
          </a:schemeClr>
        </a:solidFill>
        <a:ln w="1587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463" tIns="12700" rIns="85463"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7195562" y="525926"/>
        <a:ext cx="775118" cy="775118"/>
      </dsp:txXfrm>
    </dsp:sp>
    <dsp:sp modelId="{4D548663-46C4-4211-A785-524CB575414F}">
      <dsp:nvSpPr>
        <dsp:cNvPr id="0" name=""/>
        <dsp:cNvSpPr/>
      </dsp:nvSpPr>
      <dsp:spPr>
        <a:xfrm>
          <a:off x="6178840" y="3653869"/>
          <a:ext cx="2808563" cy="72"/>
        </a:xfrm>
        <a:prstGeom prst="rect">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16D38E-E7E7-4792-9238-1C2FE882D8EB}">
      <dsp:nvSpPr>
        <dsp:cNvPr id="0" name=""/>
        <dsp:cNvSpPr/>
      </dsp:nvSpPr>
      <dsp:spPr>
        <a:xfrm>
          <a:off x="0" y="6878"/>
          <a:ext cx="3507209" cy="3483496"/>
        </a:xfrm>
        <a:prstGeom prst="rect">
          <a:avLst/>
        </a:prstGeom>
        <a:solidFill>
          <a:schemeClr val="accent2">
            <a:tint val="40000"/>
            <a:alpha val="90000"/>
            <a:hueOff val="0"/>
            <a:satOff val="0"/>
            <a:lumOff val="0"/>
            <a:alphaOff val="0"/>
          </a:schemeClr>
        </a:solidFill>
        <a:ln w="1587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3991" tIns="330200" rIns="193991" bIns="330200" numCol="1" spcCol="1270" anchor="t" anchorCtr="0">
          <a:noAutofit/>
        </a:bodyPr>
        <a:lstStyle/>
        <a:p>
          <a:pPr marL="0" lvl="0" indent="0" algn="l" defTabSz="889000">
            <a:lnSpc>
              <a:spcPct val="90000"/>
            </a:lnSpc>
            <a:spcBef>
              <a:spcPct val="0"/>
            </a:spcBef>
            <a:spcAft>
              <a:spcPct val="35000"/>
            </a:spcAft>
            <a:buNone/>
          </a:pPr>
          <a:r>
            <a:rPr lang="zh-CN" altLang="en-US" sz="2000" kern="1200" dirty="0"/>
            <a:t>一款基于</a:t>
          </a:r>
          <a:r>
            <a:rPr lang="en-US" altLang="zh-CN" sz="2000" kern="1200" dirty="0"/>
            <a:t>GNOME</a:t>
          </a:r>
          <a:r>
            <a:rPr lang="zh-CN" altLang="en-US" sz="2000" kern="1200" dirty="0"/>
            <a:t>桌面环境的媒体播放器，使用</a:t>
          </a:r>
          <a:r>
            <a:rPr lang="en-US" altLang="en-US" sz="2000" kern="1200" dirty="0" err="1"/>
            <a:t>Gstreamer</a:t>
          </a:r>
          <a:r>
            <a:rPr lang="zh-CN" altLang="en-US" sz="2000" kern="1200" dirty="0"/>
            <a:t>或</a:t>
          </a:r>
          <a:r>
            <a:rPr lang="en-US" altLang="en-US" sz="2000" kern="1200" dirty="0" err="1"/>
            <a:t>Xine</a:t>
          </a:r>
          <a:r>
            <a:rPr lang="zh-CN" altLang="en-US" sz="2000" kern="1200" dirty="0"/>
            <a:t>作为多媒体引擎，可运行在</a:t>
          </a:r>
          <a:r>
            <a:rPr lang="en-US" altLang="en-US" sz="2000" kern="1200" dirty="0"/>
            <a:t>Linux</a:t>
          </a:r>
          <a:r>
            <a:rPr lang="zh-CN" altLang="en-US" sz="2000" kern="1200" dirty="0"/>
            <a:t>、</a:t>
          </a:r>
          <a:r>
            <a:rPr lang="en-US" altLang="en-US" sz="2000" kern="1200" dirty="0"/>
            <a:t>Solaris</a:t>
          </a:r>
          <a:r>
            <a:rPr lang="zh-CN" altLang="en-US" sz="2000" kern="1200" dirty="0"/>
            <a:t>、</a:t>
          </a:r>
          <a:r>
            <a:rPr lang="en-US" altLang="en-US" sz="2000" kern="1200" dirty="0"/>
            <a:t>BSD</a:t>
          </a:r>
          <a:r>
            <a:rPr lang="zh-CN" altLang="en-US" sz="2000" kern="1200" dirty="0"/>
            <a:t>以及其他</a:t>
          </a:r>
          <a:r>
            <a:rPr lang="en-US" altLang="en-US" sz="2000" kern="1200" dirty="0"/>
            <a:t>UNIX</a:t>
          </a:r>
          <a:r>
            <a:rPr lang="zh-CN" altLang="en-US" sz="2000" kern="1200" dirty="0"/>
            <a:t>系统。</a:t>
          </a:r>
          <a:endParaRPr lang="en-US" sz="2000" kern="1200" dirty="0"/>
        </a:p>
      </dsp:txBody>
      <dsp:txXfrm>
        <a:off x="0" y="1330607"/>
        <a:ext cx="3507209" cy="2090098"/>
      </dsp:txXfrm>
    </dsp:sp>
    <dsp:sp modelId="{F06AF0AA-896E-42AF-B627-8D6FA640C437}">
      <dsp:nvSpPr>
        <dsp:cNvPr id="0" name=""/>
        <dsp:cNvSpPr/>
      </dsp:nvSpPr>
      <dsp:spPr>
        <a:xfrm>
          <a:off x="1234144" y="433571"/>
          <a:ext cx="1045049" cy="1045049"/>
        </a:xfrm>
        <a:prstGeom prst="ellipse">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476" tIns="12700" rIns="81476"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387188" y="586615"/>
        <a:ext cx="738961" cy="738961"/>
      </dsp:txXfrm>
    </dsp:sp>
    <dsp:sp modelId="{31F41A63-CFD3-48FE-A20B-5313DB2A9493}">
      <dsp:nvSpPr>
        <dsp:cNvPr id="0" name=""/>
        <dsp:cNvSpPr/>
      </dsp:nvSpPr>
      <dsp:spPr>
        <a:xfrm>
          <a:off x="512562" y="3568646"/>
          <a:ext cx="2488211" cy="72"/>
        </a:xfrm>
        <a:prstGeom prst="rect">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FEEDFF9-C995-443E-9FF6-D0216BE55F47}">
      <dsp:nvSpPr>
        <dsp:cNvPr id="0" name=""/>
        <dsp:cNvSpPr/>
      </dsp:nvSpPr>
      <dsp:spPr>
        <a:xfrm>
          <a:off x="3759094" y="85222"/>
          <a:ext cx="2488211" cy="3483496"/>
        </a:xfrm>
        <a:prstGeom prst="rect">
          <a:avLst/>
        </a:prstGeom>
        <a:solidFill>
          <a:schemeClr val="accent3">
            <a:tint val="40000"/>
            <a:alpha val="90000"/>
            <a:hueOff val="0"/>
            <a:satOff val="0"/>
            <a:lumOff val="0"/>
            <a:alphaOff val="0"/>
          </a:schemeClr>
        </a:solidFill>
        <a:ln w="15875"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3991" tIns="330200" rIns="193991" bIns="330200" numCol="1" spcCol="1270" anchor="t" anchorCtr="0">
          <a:noAutofit/>
        </a:bodyPr>
        <a:lstStyle/>
        <a:p>
          <a:pPr marL="0" lvl="0" indent="0" algn="l" defTabSz="844550">
            <a:lnSpc>
              <a:spcPct val="90000"/>
            </a:lnSpc>
            <a:spcBef>
              <a:spcPct val="0"/>
            </a:spcBef>
            <a:spcAft>
              <a:spcPct val="35000"/>
            </a:spcAft>
            <a:buNone/>
          </a:pPr>
          <a:r>
            <a:rPr lang="zh-CN" altLang="en-US" sz="1900" kern="1200" dirty="0"/>
            <a:t>支持搜索本地视频、</a:t>
          </a:r>
          <a:r>
            <a:rPr lang="en-US" altLang="zh-CN" sz="1900" kern="1200" dirty="0"/>
            <a:t>DVD</a:t>
          </a:r>
          <a:r>
            <a:rPr lang="zh-CN" altLang="en-US" sz="1900" kern="1200" dirty="0"/>
            <a:t>、本地网络共享，并支持大量网站上的精华视频。</a:t>
          </a:r>
          <a:endParaRPr lang="en-US" sz="1900" kern="1200" dirty="0"/>
        </a:p>
      </dsp:txBody>
      <dsp:txXfrm>
        <a:off x="3759094" y="1408950"/>
        <a:ext cx="2488211" cy="2090098"/>
      </dsp:txXfrm>
    </dsp:sp>
    <dsp:sp modelId="{FDEFF57B-AC28-4AE7-848C-17A39A58A779}">
      <dsp:nvSpPr>
        <dsp:cNvPr id="0" name=""/>
        <dsp:cNvSpPr/>
      </dsp:nvSpPr>
      <dsp:spPr>
        <a:xfrm>
          <a:off x="4480676" y="433571"/>
          <a:ext cx="1045049" cy="1045049"/>
        </a:xfrm>
        <a:prstGeom prst="ellipse">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476" tIns="12700" rIns="81476"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633720" y="586615"/>
        <a:ext cx="738961" cy="738961"/>
      </dsp:txXfrm>
    </dsp:sp>
    <dsp:sp modelId="{7A883F99-FF0C-4957-9962-8FBE56EE3DFA}">
      <dsp:nvSpPr>
        <dsp:cNvPr id="0" name=""/>
        <dsp:cNvSpPr/>
      </dsp:nvSpPr>
      <dsp:spPr>
        <a:xfrm>
          <a:off x="3759094" y="3568646"/>
          <a:ext cx="2488211" cy="72"/>
        </a:xfrm>
        <a:prstGeom prst="rect">
          <a:avLst/>
        </a:prstGeom>
        <a:solidFill>
          <a:schemeClr val="accent5">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1765DF1-4221-4F62-9F92-773EF118F0D4}">
      <dsp:nvSpPr>
        <dsp:cNvPr id="0" name=""/>
        <dsp:cNvSpPr/>
      </dsp:nvSpPr>
      <dsp:spPr>
        <a:xfrm>
          <a:off x="6496127" y="85222"/>
          <a:ext cx="2488211" cy="3483496"/>
        </a:xfrm>
        <a:prstGeom prst="rect">
          <a:avLst/>
        </a:prstGeom>
        <a:solidFill>
          <a:schemeClr val="accent4">
            <a:tint val="40000"/>
            <a:alpha val="90000"/>
            <a:hueOff val="0"/>
            <a:satOff val="0"/>
            <a:lumOff val="0"/>
            <a:alphaOff val="0"/>
          </a:schemeClr>
        </a:solidFill>
        <a:ln w="15875"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3991" tIns="330200" rIns="193991" bIns="330200" numCol="1" spcCol="1270" anchor="t" anchorCtr="0">
          <a:noAutofit/>
        </a:bodyPr>
        <a:lstStyle/>
        <a:p>
          <a:pPr marL="0" lvl="0" indent="0" algn="l" defTabSz="844550">
            <a:lnSpc>
              <a:spcPct val="90000"/>
            </a:lnSpc>
            <a:spcBef>
              <a:spcPct val="0"/>
            </a:spcBef>
            <a:spcAft>
              <a:spcPct val="35000"/>
            </a:spcAft>
            <a:buNone/>
          </a:pPr>
          <a:r>
            <a:rPr lang="zh-CN" altLang="en-US" sz="1900" kern="1200" dirty="0"/>
            <a:t>其它功能，如，字幕下载器，</a:t>
          </a:r>
          <a:r>
            <a:rPr lang="en-US" altLang="zh-CN" sz="1900" kern="1200" dirty="0"/>
            <a:t>DVD</a:t>
          </a:r>
          <a:r>
            <a:rPr lang="zh-CN" altLang="en-US" sz="1900" kern="1200" dirty="0"/>
            <a:t>刻录；文件浏览器的视频缩略图生成器；文件属性标签等</a:t>
          </a:r>
          <a:endParaRPr lang="en-US" sz="1900" kern="1200" dirty="0"/>
        </a:p>
      </dsp:txBody>
      <dsp:txXfrm>
        <a:off x="6496127" y="1408950"/>
        <a:ext cx="2488211" cy="2090098"/>
      </dsp:txXfrm>
    </dsp:sp>
    <dsp:sp modelId="{16FB615B-6A0E-422C-8DAD-042365C2754F}">
      <dsp:nvSpPr>
        <dsp:cNvPr id="0" name=""/>
        <dsp:cNvSpPr/>
      </dsp:nvSpPr>
      <dsp:spPr>
        <a:xfrm>
          <a:off x="7217709" y="433571"/>
          <a:ext cx="1045049" cy="1045049"/>
        </a:xfrm>
        <a:prstGeom prst="ellipse">
          <a:avLst/>
        </a:prstGeom>
        <a:solidFill>
          <a:schemeClr val="accent6">
            <a:hueOff val="0"/>
            <a:satOff val="0"/>
            <a:lumOff val="0"/>
            <a:alphaOff val="0"/>
          </a:schemeClr>
        </a:solidFill>
        <a:ln w="1587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476" tIns="12700" rIns="81476"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7370753" y="586615"/>
        <a:ext cx="738961" cy="738961"/>
      </dsp:txXfrm>
    </dsp:sp>
    <dsp:sp modelId="{4D548663-46C4-4211-A785-524CB575414F}">
      <dsp:nvSpPr>
        <dsp:cNvPr id="0" name=""/>
        <dsp:cNvSpPr/>
      </dsp:nvSpPr>
      <dsp:spPr>
        <a:xfrm>
          <a:off x="6496127" y="3568646"/>
          <a:ext cx="2488211" cy="72"/>
        </a:xfrm>
        <a:prstGeom prst="rect">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8437AD-7E34-4CD1-9648-71AE380B6D6B}" type="datetimeFigureOut">
              <a:rPr lang="zh-CN" altLang="en-US" smtClean="0"/>
              <a:t>2021/11/15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9E3A69-7EA7-4A84-97BE-C5D1517C44CA}" type="slidenum">
              <a:rPr lang="zh-CN" altLang="en-US" smtClean="0"/>
              <a:t>‹#›</a:t>
            </a:fld>
            <a:endParaRPr lang="zh-CN" altLang="en-US"/>
          </a:p>
        </p:txBody>
      </p:sp>
    </p:spTree>
    <p:extLst>
      <p:ext uri="{BB962C8B-B14F-4D97-AF65-F5344CB8AC3E}">
        <p14:creationId xmlns:p14="http://schemas.microsoft.com/office/powerpoint/2010/main" val="598384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A9E3A69-7EA7-4A84-97BE-C5D1517C44CA}" type="slidenum">
              <a:rPr lang="zh-CN" altLang="en-US" smtClean="0"/>
              <a:t>18</a:t>
            </a:fld>
            <a:endParaRPr lang="zh-CN" altLang="en-US"/>
          </a:p>
        </p:txBody>
      </p:sp>
    </p:spTree>
    <p:extLst>
      <p:ext uri="{BB962C8B-B14F-4D97-AF65-F5344CB8AC3E}">
        <p14:creationId xmlns:p14="http://schemas.microsoft.com/office/powerpoint/2010/main" val="1032576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A9E3A69-7EA7-4A84-97BE-C5D1517C44CA}" type="slidenum">
              <a:rPr lang="zh-CN" altLang="en-US" smtClean="0"/>
              <a:t>29</a:t>
            </a:fld>
            <a:endParaRPr lang="zh-CN" altLang="en-US"/>
          </a:p>
        </p:txBody>
      </p:sp>
    </p:spTree>
    <p:extLst>
      <p:ext uri="{BB962C8B-B14F-4D97-AF65-F5344CB8AC3E}">
        <p14:creationId xmlns:p14="http://schemas.microsoft.com/office/powerpoint/2010/main" val="1840548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33589749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1168879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19AFCB6-C32C-4E97-ABA8-EE07FA5657CD}" type="slidenum">
              <a:rPr lang="zh-CN" altLang="en-US" smtClean="0"/>
              <a:t>‹#›</a:t>
            </a:fld>
            <a:endParaRPr lang="zh-CN" alt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5306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39082382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19AFCB6-C32C-4E97-ABA8-EE07FA5657CD}" type="slidenum">
              <a:rPr lang="zh-CN" altLang="en-US" smtClean="0"/>
              <a:t>‹#›</a:t>
            </a:fld>
            <a:endParaRPr lang="zh-CN" alt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862012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40809958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37635934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3373991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2256676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488410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1070446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1610455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1997669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1806972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zh-CN" altLang="en-US"/>
              <a:t>单击此处编辑母版标题样式</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1073929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936BA82-68BB-4AC4-A513-453EE56ADC9B}" type="datetimeFigureOut">
              <a:rPr lang="zh-CN" altLang="en-US" smtClean="0"/>
              <a:t>2021/11/15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3997672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3936BA82-68BB-4AC4-A513-453EE56ADC9B}" type="datetimeFigureOut">
              <a:rPr lang="zh-CN" altLang="en-US" smtClean="0"/>
              <a:t>2021/11/15</a:t>
            </a:fld>
            <a:endParaRPr lang="zh-CN" alt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19AFCB6-C32C-4E97-ABA8-EE07FA5657CD}" type="slidenum">
              <a:rPr lang="zh-CN" altLang="en-US" smtClean="0"/>
              <a:t>‹#›</a:t>
            </a:fld>
            <a:endParaRPr lang="zh-CN" altLang="en-US"/>
          </a:p>
        </p:txBody>
      </p:sp>
    </p:spTree>
    <p:extLst>
      <p:ext uri="{BB962C8B-B14F-4D97-AF65-F5344CB8AC3E}">
        <p14:creationId xmlns:p14="http://schemas.microsoft.com/office/powerpoint/2010/main" val="3834927030"/>
      </p:ext>
    </p:extLst>
  </p:cSld>
  <p:clrMap bg1="lt1" tx1="dk1" bg2="lt2" tx2="dk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 id="2147483821" r:id="rId14"/>
    <p:sldLayoutId id="2147483822" r:id="rId15"/>
    <p:sldLayoutId id="214748382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61.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7.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9AF549-A361-4AD6-80ED-7AF8B5A58949}"/>
              </a:ext>
            </a:extLst>
          </p:cNvPr>
          <p:cNvSpPr>
            <a:spLocks noGrp="1"/>
          </p:cNvSpPr>
          <p:nvPr>
            <p:ph type="ctrTitle"/>
          </p:nvPr>
        </p:nvSpPr>
        <p:spPr>
          <a:xfrm>
            <a:off x="2342633" y="949230"/>
            <a:ext cx="8915399" cy="2262781"/>
          </a:xfrm>
        </p:spPr>
        <p:txBody>
          <a:bodyPr/>
          <a:lstStyle/>
          <a:p>
            <a:pPr algn="ctr"/>
            <a:r>
              <a:rPr lang="en-US" altLang="zh-CN" dirty="0"/>
              <a:t>Ubuntu Linux </a:t>
            </a:r>
            <a:r>
              <a:rPr lang="zh-CN" altLang="en-US" dirty="0"/>
              <a:t>基础教程</a:t>
            </a:r>
            <a:br>
              <a:rPr lang="en-US" altLang="zh-CN" dirty="0"/>
            </a:br>
            <a:r>
              <a:rPr lang="zh-CN" altLang="en-US" dirty="0"/>
              <a:t>（</a:t>
            </a:r>
            <a:r>
              <a:rPr lang="zh-CN" altLang="en-US" sz="4400" dirty="0"/>
              <a:t>第</a:t>
            </a:r>
            <a:r>
              <a:rPr lang="en-US" altLang="zh-CN" sz="4400" dirty="0"/>
              <a:t>2</a:t>
            </a:r>
            <a:r>
              <a:rPr lang="zh-CN" altLang="en-US" sz="4400" dirty="0"/>
              <a:t>版  慕课版）</a:t>
            </a:r>
            <a:endParaRPr lang="zh-CN" altLang="en-US" dirty="0"/>
          </a:p>
        </p:txBody>
      </p:sp>
      <p:sp>
        <p:nvSpPr>
          <p:cNvPr id="3" name="副标题 2">
            <a:extLst>
              <a:ext uri="{FF2B5EF4-FFF2-40B4-BE49-F238E27FC236}">
                <a16:creationId xmlns:a16="http://schemas.microsoft.com/office/drawing/2014/main" id="{13E27B5E-E64F-4526-8025-9F5BA32E2036}"/>
              </a:ext>
            </a:extLst>
          </p:cNvPr>
          <p:cNvSpPr>
            <a:spLocks noGrp="1"/>
          </p:cNvSpPr>
          <p:nvPr>
            <p:ph type="subTitle" idx="1"/>
          </p:nvPr>
        </p:nvSpPr>
        <p:spPr>
          <a:xfrm>
            <a:off x="2414552" y="4366412"/>
            <a:ext cx="8915399" cy="1126283"/>
          </a:xfrm>
        </p:spPr>
        <p:txBody>
          <a:bodyPr>
            <a:normAutofit lnSpcReduction="10000"/>
          </a:bodyPr>
          <a:lstStyle/>
          <a:p>
            <a:pPr algn="r"/>
            <a:r>
              <a:rPr lang="zh-CN" altLang="en-US" b="1" dirty="0">
                <a:solidFill>
                  <a:schemeClr val="tx1"/>
                </a:solidFill>
              </a:rPr>
              <a:t>邓淼磊  马宏琳  主编</a:t>
            </a:r>
            <a:endParaRPr lang="en-US" altLang="zh-CN" b="1" dirty="0">
              <a:solidFill>
                <a:schemeClr val="tx1"/>
              </a:solidFill>
            </a:endParaRPr>
          </a:p>
          <a:p>
            <a:pPr algn="r"/>
            <a:r>
              <a:rPr lang="zh-CN" altLang="en-US" b="1" dirty="0">
                <a:solidFill>
                  <a:schemeClr val="tx1"/>
                </a:solidFill>
              </a:rPr>
              <a:t>阎磊 副主编</a:t>
            </a:r>
            <a:endParaRPr lang="en-US" altLang="zh-CN" b="1" dirty="0">
              <a:solidFill>
                <a:schemeClr val="tx1"/>
              </a:solidFill>
            </a:endParaRPr>
          </a:p>
          <a:p>
            <a:pPr algn="r"/>
            <a:r>
              <a:rPr lang="en-US" altLang="zh-CN" b="1" dirty="0">
                <a:solidFill>
                  <a:schemeClr val="tx1"/>
                </a:solidFill>
              </a:rPr>
              <a:t> </a:t>
            </a:r>
            <a:r>
              <a:rPr lang="zh-CN" altLang="en-US" b="1" dirty="0">
                <a:solidFill>
                  <a:schemeClr val="tx1"/>
                </a:solidFill>
              </a:rPr>
              <a:t>清华大学出版社</a:t>
            </a:r>
          </a:p>
        </p:txBody>
      </p:sp>
    </p:spTree>
    <p:extLst>
      <p:ext uri="{BB962C8B-B14F-4D97-AF65-F5344CB8AC3E}">
        <p14:creationId xmlns:p14="http://schemas.microsoft.com/office/powerpoint/2010/main" val="29439563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 name="内容占位符 2">
            <a:extLst>
              <a:ext uri="{FF2B5EF4-FFF2-40B4-BE49-F238E27FC236}">
                <a16:creationId xmlns:a16="http://schemas.microsoft.com/office/drawing/2014/main" id="{9D92CFE0-0557-43E5-893B-D77FA43F4937}"/>
              </a:ext>
            </a:extLst>
          </p:cNvPr>
          <p:cNvSpPr>
            <a:spLocks noGrp="1"/>
          </p:cNvSpPr>
          <p:nvPr>
            <p:ph idx="1"/>
          </p:nvPr>
        </p:nvSpPr>
        <p:spPr>
          <a:xfrm>
            <a:off x="875257" y="1150592"/>
            <a:ext cx="3650278" cy="3759253"/>
          </a:xfrm>
        </p:spPr>
        <p:txBody>
          <a:bodyPr>
            <a:normAutofit/>
          </a:bodyPr>
          <a:lstStyle/>
          <a:p>
            <a:pPr>
              <a:lnSpc>
                <a:spcPct val="150000"/>
              </a:lnSpc>
            </a:pPr>
            <a:r>
              <a:rPr lang="zh-CN" altLang="en-US" sz="2400" dirty="0"/>
              <a:t>当在</a:t>
            </a:r>
            <a:r>
              <a:rPr lang="en-US" altLang="zh-CN" sz="2400" dirty="0"/>
              <a:t>Writer</a:t>
            </a:r>
            <a:r>
              <a:rPr lang="zh-CN" altLang="en-US" sz="2400" dirty="0"/>
              <a:t>中完成了编辑工作，需要存盘的时候，可以点击</a:t>
            </a:r>
            <a:r>
              <a:rPr lang="en-US" altLang="zh-CN" sz="2400" dirty="0"/>
              <a:t>【</a:t>
            </a:r>
            <a:r>
              <a:rPr lang="zh-CN" altLang="en-US" sz="2400" dirty="0"/>
              <a:t>文件</a:t>
            </a:r>
            <a:r>
              <a:rPr lang="en-US" altLang="zh-CN" sz="2400" dirty="0"/>
              <a:t>】-&gt;【</a:t>
            </a:r>
            <a:r>
              <a:rPr lang="zh-CN" altLang="en-US" sz="2400" dirty="0"/>
              <a:t>保存</a:t>
            </a:r>
            <a:r>
              <a:rPr lang="en-US" altLang="zh-CN" sz="2400" dirty="0"/>
              <a:t>】</a:t>
            </a:r>
            <a:r>
              <a:rPr lang="zh-CN" altLang="en-US" sz="2400" dirty="0"/>
              <a:t>，或者按下</a:t>
            </a:r>
            <a:r>
              <a:rPr lang="en-US" altLang="zh-CN" sz="2400" dirty="0"/>
              <a:t>【</a:t>
            </a:r>
            <a:r>
              <a:rPr lang="en-US" altLang="zh-CN" sz="2400" dirty="0" err="1"/>
              <a:t>Ctrl+s</a:t>
            </a:r>
            <a:r>
              <a:rPr lang="en-US" altLang="zh-CN" sz="2400" dirty="0"/>
              <a:t>】</a:t>
            </a:r>
            <a:r>
              <a:rPr lang="zh-CN" altLang="en-US" sz="2400" dirty="0"/>
              <a:t>快捷键，此时会弹出保存对话框</a:t>
            </a:r>
          </a:p>
          <a:p>
            <a:pPr>
              <a:lnSpc>
                <a:spcPct val="150000"/>
              </a:lnSpc>
            </a:pPr>
            <a:endParaRPr lang="zh-CN" altLang="en-US" sz="2400" dirty="0"/>
          </a:p>
        </p:txBody>
      </p:sp>
      <p:pic>
        <p:nvPicPr>
          <p:cNvPr id="4098" name="图片 1">
            <a:extLst>
              <a:ext uri="{FF2B5EF4-FFF2-40B4-BE49-F238E27FC236}">
                <a16:creationId xmlns:a16="http://schemas.microsoft.com/office/drawing/2014/main" id="{54928280-838E-49A0-B925-832CD87D52C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19543" y="1206470"/>
            <a:ext cx="6953577" cy="411999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75"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713893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标题 1">
            <a:extLst>
              <a:ext uri="{FF2B5EF4-FFF2-40B4-BE49-F238E27FC236}">
                <a16:creationId xmlns:a16="http://schemas.microsoft.com/office/drawing/2014/main" id="{78F89FFE-14E8-447E-BC90-CF7EE2F9A14E}"/>
              </a:ext>
            </a:extLst>
          </p:cNvPr>
          <p:cNvSpPr>
            <a:spLocks noGrp="1" noChangeArrowheads="1"/>
          </p:cNvSpPr>
          <p:nvPr>
            <p:ph type="title"/>
          </p:nvPr>
        </p:nvSpPr>
        <p:spPr/>
        <p:txBody>
          <a:bodyPr/>
          <a:lstStyle/>
          <a:p>
            <a:r>
              <a:rPr lang="en-US" altLang="zh-CN" dirty="0"/>
              <a:t>5</a:t>
            </a:r>
            <a:r>
              <a:rPr lang="zh-CN" altLang="en-US" dirty="0"/>
              <a:t>.3 Gedit文本编辑器</a:t>
            </a:r>
          </a:p>
        </p:txBody>
      </p:sp>
      <p:sp>
        <p:nvSpPr>
          <p:cNvPr id="102402" name="内容占位符 2">
            <a:extLst>
              <a:ext uri="{FF2B5EF4-FFF2-40B4-BE49-F238E27FC236}">
                <a16:creationId xmlns:a16="http://schemas.microsoft.com/office/drawing/2014/main" id="{C9A54532-AE03-422D-A80D-F84F8C2B7814}"/>
              </a:ext>
            </a:extLst>
          </p:cNvPr>
          <p:cNvSpPr>
            <a:spLocks noGrp="1" noChangeArrowheads="1"/>
          </p:cNvSpPr>
          <p:nvPr>
            <p:ph idx="1"/>
          </p:nvPr>
        </p:nvSpPr>
        <p:spPr>
          <a:xfrm>
            <a:off x="1590191" y="1395252"/>
            <a:ext cx="9988783" cy="4491038"/>
          </a:xfrm>
        </p:spPr>
        <p:txBody>
          <a:bodyPr>
            <a:normAutofit fontScale="92500"/>
          </a:bodyPr>
          <a:lstStyle/>
          <a:p>
            <a:pPr>
              <a:lnSpc>
                <a:spcPct val="150000"/>
              </a:lnSpc>
            </a:pPr>
            <a:r>
              <a:rPr lang="zh-CN" altLang="en-US" sz="2400" dirty="0"/>
              <a:t>Gedit是一个图形化的文本编辑器。它的使用方便、直观，可以打开、编辑并保存纯文本文件。它还支持剪切、粘贴文本、创建新文本、打印等功能。</a:t>
            </a:r>
          </a:p>
          <a:p>
            <a:pPr>
              <a:lnSpc>
                <a:spcPct val="150000"/>
              </a:lnSpc>
            </a:pPr>
            <a:r>
              <a:rPr lang="zh-CN" altLang="en-US" sz="2400" dirty="0"/>
              <a:t>单击</a:t>
            </a:r>
            <a:r>
              <a:rPr lang="en-US" altLang="zh-CN" sz="2400" dirty="0"/>
              <a:t>Ubuntu</a:t>
            </a:r>
            <a:r>
              <a:rPr lang="zh-CN" altLang="en-US" sz="2400" dirty="0"/>
              <a:t>的主界面左下角的    图标，就会看到常用的应用程序图标集合中，有</a:t>
            </a:r>
            <a:r>
              <a:rPr lang="en-US" altLang="zh-CN" sz="2400" dirty="0" err="1"/>
              <a:t>Gedit</a:t>
            </a:r>
            <a:r>
              <a:rPr lang="zh-CN" altLang="en-US" sz="2400" dirty="0"/>
              <a:t>文本编辑器的图标       。</a:t>
            </a:r>
            <a:endParaRPr lang="en-US" altLang="zh-CN" sz="2400" dirty="0"/>
          </a:p>
          <a:p>
            <a:pPr>
              <a:lnSpc>
                <a:spcPct val="150000"/>
              </a:lnSpc>
            </a:pPr>
            <a:r>
              <a:rPr lang="zh-CN" altLang="en-US" sz="2400" dirty="0"/>
              <a:t>或者，在搜索框中输入“gedit”，点击</a:t>
            </a:r>
            <a:r>
              <a:rPr lang="en-US" altLang="zh-CN" sz="2400" dirty="0" err="1"/>
              <a:t>Geidt</a:t>
            </a:r>
            <a:r>
              <a:rPr lang="zh-CN" altLang="en-US" sz="2400" dirty="0"/>
              <a:t>图标就可以启动了，如图</a:t>
            </a:r>
            <a:r>
              <a:rPr lang="en-US" altLang="zh-CN" sz="2400" dirty="0"/>
              <a:t>5-48</a:t>
            </a:r>
            <a:r>
              <a:rPr lang="zh-CN" altLang="en-US" sz="2400" dirty="0"/>
              <a:t>所示。</a:t>
            </a:r>
          </a:p>
          <a:p>
            <a:pPr>
              <a:lnSpc>
                <a:spcPct val="150000"/>
              </a:lnSpc>
            </a:pPr>
            <a:r>
              <a:rPr lang="zh-CN" altLang="en-US" sz="2400" dirty="0"/>
              <a:t>在Shell提示下，输入gedit命令也可以启动Gedit，如图</a:t>
            </a:r>
            <a:r>
              <a:rPr lang="en-US" altLang="zh-CN" sz="2400" dirty="0"/>
              <a:t>5-49</a:t>
            </a:r>
            <a:r>
              <a:rPr lang="zh-CN" altLang="en-US" sz="2400" dirty="0"/>
              <a:t>所示。</a:t>
            </a:r>
          </a:p>
        </p:txBody>
      </p:sp>
      <p:pic>
        <p:nvPicPr>
          <p:cNvPr id="1026" name="图片 1">
            <a:extLst>
              <a:ext uri="{FF2B5EF4-FFF2-40B4-BE49-F238E27FC236}">
                <a16:creationId xmlns:a16="http://schemas.microsoft.com/office/drawing/2014/main" id="{BFCCDEC4-B638-4B6B-88DC-53C97F7327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16600" y="2676142"/>
            <a:ext cx="279400"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图片 1">
            <a:extLst>
              <a:ext uri="{FF2B5EF4-FFF2-40B4-BE49-F238E27FC236}">
                <a16:creationId xmlns:a16="http://schemas.microsoft.com/office/drawing/2014/main" id="{87D2CB11-BB05-421C-B45B-47C863CE2A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2308" y="3092521"/>
            <a:ext cx="480325" cy="548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文本框 3">
            <a:extLst>
              <a:ext uri="{FF2B5EF4-FFF2-40B4-BE49-F238E27FC236}">
                <a16:creationId xmlns:a16="http://schemas.microsoft.com/office/drawing/2014/main" id="{CFFDC02A-994D-400B-A83E-F8F9E43225B8}"/>
              </a:ext>
            </a:extLst>
          </p:cNvPr>
          <p:cNvSpPr txBox="1">
            <a:spLocks noChangeArrowheads="1"/>
          </p:cNvSpPr>
          <p:nvPr/>
        </p:nvSpPr>
        <p:spPr bwMode="auto">
          <a:xfrm>
            <a:off x="4051626" y="4121989"/>
            <a:ext cx="35108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-48通过Dash主页启动gedit</a:t>
            </a:r>
          </a:p>
        </p:txBody>
      </p:sp>
      <p:pic>
        <p:nvPicPr>
          <p:cNvPr id="103428" name="图片 -2147482555">
            <a:extLst>
              <a:ext uri="{FF2B5EF4-FFF2-40B4-BE49-F238E27FC236}">
                <a16:creationId xmlns:a16="http://schemas.microsoft.com/office/drawing/2014/main" id="{3926AAB0-78C5-420B-8ADC-5B3E0C4D1C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7925" y="4696948"/>
            <a:ext cx="6718300"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429" name="文本框 4">
            <a:extLst>
              <a:ext uri="{FF2B5EF4-FFF2-40B4-BE49-F238E27FC236}">
                <a16:creationId xmlns:a16="http://schemas.microsoft.com/office/drawing/2014/main" id="{5B7DC442-AA48-4FA1-A7CA-AF1B094533BE}"/>
              </a:ext>
            </a:extLst>
          </p:cNvPr>
          <p:cNvSpPr txBox="1">
            <a:spLocks noChangeArrowheads="1"/>
          </p:cNvSpPr>
          <p:nvPr/>
        </p:nvSpPr>
        <p:spPr bwMode="auto">
          <a:xfrm>
            <a:off x="4051626" y="5972550"/>
            <a:ext cx="31534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-49 Shell命令启动Gedit</a:t>
            </a:r>
          </a:p>
        </p:txBody>
      </p:sp>
      <p:pic>
        <p:nvPicPr>
          <p:cNvPr id="2050" name="图片 1">
            <a:extLst>
              <a:ext uri="{FF2B5EF4-FFF2-40B4-BE49-F238E27FC236}">
                <a16:creationId xmlns:a16="http://schemas.microsoft.com/office/drawing/2014/main" id="{A5F2B3AE-E5CA-4BDD-BE0F-A83173E656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1825" y="760412"/>
            <a:ext cx="5270500" cy="315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1" name="文本框 3">
            <a:extLst>
              <a:ext uri="{FF2B5EF4-FFF2-40B4-BE49-F238E27FC236}">
                <a16:creationId xmlns:a16="http://schemas.microsoft.com/office/drawing/2014/main" id="{C0204990-00EA-431A-9C04-D4B53DE61224}"/>
              </a:ext>
            </a:extLst>
          </p:cNvPr>
          <p:cNvSpPr txBox="1">
            <a:spLocks noChangeArrowheads="1"/>
          </p:cNvSpPr>
          <p:nvPr/>
        </p:nvSpPr>
        <p:spPr bwMode="auto">
          <a:xfrm>
            <a:off x="4444223" y="5807589"/>
            <a:ext cx="258436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-50 Gedit运行界面</a:t>
            </a:r>
          </a:p>
        </p:txBody>
      </p:sp>
      <p:pic>
        <p:nvPicPr>
          <p:cNvPr id="3074" name="图片 1">
            <a:extLst>
              <a:ext uri="{FF2B5EF4-FFF2-40B4-BE49-F238E27FC236}">
                <a16:creationId xmlns:a16="http://schemas.microsoft.com/office/drawing/2014/main" id="{BF5C7E1A-DE39-4B05-80E7-6D80B0D518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2726" y="1253259"/>
            <a:ext cx="5724132" cy="4523301"/>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972D75EC-CFA7-466C-91F0-054422B6D99D}"/>
              </a:ext>
            </a:extLst>
          </p:cNvPr>
          <p:cNvSpPr txBox="1"/>
          <p:nvPr/>
        </p:nvSpPr>
        <p:spPr>
          <a:xfrm>
            <a:off x="1589926" y="690170"/>
            <a:ext cx="6097712" cy="461665"/>
          </a:xfrm>
          <a:prstGeom prst="rect">
            <a:avLst/>
          </a:prstGeom>
          <a:noFill/>
        </p:spPr>
        <p:txBody>
          <a:bodyPr wrap="square">
            <a:spAutoFit/>
          </a:bodyPr>
          <a:lstStyle/>
          <a:p>
            <a:r>
              <a:rPr lang="en-US" altLang="zh-CN" sz="2400" kern="100" dirty="0" err="1">
                <a:effectLst/>
                <a:latin typeface="Times New Roman" panose="02020603050405020304" pitchFamily="18" charset="0"/>
                <a:ea typeface="宋体" panose="02010600030101010101" pitchFamily="2" charset="-122"/>
              </a:rPr>
              <a:t>Gedit</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的运行界面如图</a:t>
            </a:r>
            <a:r>
              <a:rPr lang="en-US" altLang="zh-CN" sz="2400" kern="100" dirty="0">
                <a:effectLst/>
                <a:latin typeface="Times New Roman" panose="02020603050405020304" pitchFamily="18" charset="0"/>
                <a:ea typeface="宋体" panose="02010600030101010101" pitchFamily="2" charset="-122"/>
              </a:rPr>
              <a:t>5-50</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所示</a:t>
            </a:r>
            <a:r>
              <a:rPr lang="zh-CN" altLang="en-US" sz="24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en-US" sz="2400" dirty="0"/>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F5B264AC-BDBD-4B0D-95AB-EC73C32F0639}"/>
              </a:ext>
            </a:extLst>
          </p:cNvPr>
          <p:cNvSpPr>
            <a:spLocks noGrp="1"/>
          </p:cNvSpPr>
          <p:nvPr>
            <p:ph idx="1"/>
          </p:nvPr>
        </p:nvSpPr>
        <p:spPr>
          <a:xfrm>
            <a:off x="1900844" y="869879"/>
            <a:ext cx="9287714" cy="3777622"/>
          </a:xfrm>
        </p:spPr>
        <p:txBody>
          <a:bodyPr>
            <a:normAutofit lnSpcReduction="10000"/>
          </a:bodyPr>
          <a:lstStyle/>
          <a:p>
            <a:pPr>
              <a:lnSpc>
                <a:spcPct val="150000"/>
              </a:lnSpc>
            </a:pPr>
            <a:r>
              <a:rPr lang="zh-CN" altLang="en-US" sz="2400" dirty="0"/>
              <a:t>当</a:t>
            </a:r>
            <a:r>
              <a:rPr lang="en-US" altLang="zh-CN" sz="2400" dirty="0" err="1"/>
              <a:t>Gedit</a:t>
            </a:r>
            <a:r>
              <a:rPr lang="zh-CN" altLang="en-US" sz="2400" dirty="0"/>
              <a:t>运行起来后，顶部的工具栏有</a:t>
            </a:r>
            <a:r>
              <a:rPr lang="en-US" altLang="zh-CN" sz="2400" dirty="0"/>
              <a:t>【</a:t>
            </a:r>
            <a:r>
              <a:rPr lang="zh-CN" altLang="en-US" sz="2400" dirty="0"/>
              <a:t>打开</a:t>
            </a:r>
            <a:r>
              <a:rPr lang="en-US" altLang="zh-CN" sz="2400" dirty="0"/>
              <a:t>】</a:t>
            </a:r>
            <a:r>
              <a:rPr lang="zh-CN" altLang="en-US" sz="2400" dirty="0"/>
              <a:t>按钮、</a:t>
            </a:r>
            <a:r>
              <a:rPr lang="en-US" altLang="zh-CN" sz="2400" dirty="0"/>
              <a:t>【</a:t>
            </a:r>
            <a:r>
              <a:rPr lang="zh-CN" altLang="en-US" sz="2400" dirty="0"/>
              <a:t>新建</a:t>
            </a:r>
            <a:r>
              <a:rPr lang="en-US" altLang="zh-CN" sz="2400" dirty="0"/>
              <a:t>】</a:t>
            </a:r>
            <a:r>
              <a:rPr lang="zh-CN" altLang="en-US" sz="2400" dirty="0"/>
              <a:t>图标、</a:t>
            </a:r>
            <a:r>
              <a:rPr lang="en-US" altLang="zh-CN" sz="2400" dirty="0"/>
              <a:t>【</a:t>
            </a:r>
            <a:r>
              <a:rPr lang="zh-CN" altLang="en-US" sz="2400" dirty="0"/>
              <a:t>保存</a:t>
            </a:r>
            <a:r>
              <a:rPr lang="en-US" altLang="zh-CN" sz="2400" dirty="0"/>
              <a:t>】</a:t>
            </a:r>
            <a:r>
              <a:rPr lang="zh-CN" altLang="en-US" sz="2400" dirty="0"/>
              <a:t>按钮，以及下拉菜单按钮 。下方是个空白的编辑区，这就是用户进行操作的主要工作区域了。</a:t>
            </a:r>
            <a:endParaRPr lang="en-US" altLang="zh-CN" sz="2400" dirty="0"/>
          </a:p>
          <a:p>
            <a:pPr>
              <a:lnSpc>
                <a:spcPct val="150000"/>
              </a:lnSpc>
            </a:pPr>
            <a:r>
              <a:rPr lang="zh-CN" altLang="en-US" sz="2400" dirty="0"/>
              <a:t>点击顶部左端的</a:t>
            </a:r>
            <a:r>
              <a:rPr lang="en-US" altLang="zh-CN" sz="2400" dirty="0"/>
              <a:t>【</a:t>
            </a:r>
            <a:r>
              <a:rPr lang="zh-CN" altLang="en-US" sz="2400" dirty="0"/>
              <a:t>打开</a:t>
            </a:r>
            <a:r>
              <a:rPr lang="en-US" altLang="zh-CN" sz="2400" dirty="0"/>
              <a:t>】</a:t>
            </a:r>
            <a:r>
              <a:rPr lang="zh-CN" altLang="en-US" sz="2400" dirty="0"/>
              <a:t>按钮，打开想要进行修改或编辑的文本；或者点击</a:t>
            </a:r>
            <a:r>
              <a:rPr lang="en-US" altLang="zh-CN" sz="2400" dirty="0"/>
              <a:t>【</a:t>
            </a:r>
            <a:r>
              <a:rPr lang="zh-CN" altLang="en-US" sz="2400" dirty="0"/>
              <a:t>新建</a:t>
            </a:r>
            <a:r>
              <a:rPr lang="en-US" altLang="zh-CN" sz="2400" dirty="0"/>
              <a:t>】</a:t>
            </a:r>
            <a:r>
              <a:rPr lang="zh-CN" altLang="en-US" sz="2400" dirty="0"/>
              <a:t>图标，新建一个新文档；点击顶部右端的下拉菜单按钮  可以满足用户“另存为”、“查找”、“跳转行”、“关闭”等操作。</a:t>
            </a:r>
          </a:p>
        </p:txBody>
      </p:sp>
    </p:spTree>
    <p:extLst>
      <p:ext uri="{BB962C8B-B14F-4D97-AF65-F5344CB8AC3E}">
        <p14:creationId xmlns:p14="http://schemas.microsoft.com/office/powerpoint/2010/main" val="155704534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B3EA7B-6758-4AB9-9B82-DF1DBB86B030}"/>
              </a:ext>
            </a:extLst>
          </p:cNvPr>
          <p:cNvSpPr>
            <a:spLocks noGrp="1"/>
          </p:cNvSpPr>
          <p:nvPr>
            <p:ph type="title"/>
          </p:nvPr>
        </p:nvSpPr>
        <p:spPr/>
        <p:txBody>
          <a:bodyPr/>
          <a:lstStyle/>
          <a:p>
            <a:r>
              <a:rPr lang="en-US" altLang="zh-CN" dirty="0"/>
              <a:t>5.4  Shotwell</a:t>
            </a:r>
            <a:r>
              <a:rPr lang="zh-CN" altLang="en-US" dirty="0"/>
              <a:t>照片管理器</a:t>
            </a:r>
            <a:endParaRPr lang="en-US" altLang="zh-CN" dirty="0"/>
          </a:p>
        </p:txBody>
      </p:sp>
      <p:sp>
        <p:nvSpPr>
          <p:cNvPr id="3" name="内容占位符 2">
            <a:extLst>
              <a:ext uri="{FF2B5EF4-FFF2-40B4-BE49-F238E27FC236}">
                <a16:creationId xmlns:a16="http://schemas.microsoft.com/office/drawing/2014/main" id="{AA2AA04B-1B56-49D2-B7F8-8A9C64FAE62F}"/>
              </a:ext>
            </a:extLst>
          </p:cNvPr>
          <p:cNvSpPr>
            <a:spLocks noGrp="1"/>
          </p:cNvSpPr>
          <p:nvPr>
            <p:ph idx="1"/>
          </p:nvPr>
        </p:nvSpPr>
        <p:spPr>
          <a:xfrm>
            <a:off x="2387442" y="1540189"/>
            <a:ext cx="8915400" cy="3777622"/>
          </a:xfrm>
        </p:spPr>
        <p:txBody>
          <a:bodyPr>
            <a:normAutofit/>
          </a:bodyPr>
          <a:lstStyle/>
          <a:p>
            <a:pPr>
              <a:lnSpc>
                <a:spcPct val="150000"/>
              </a:lnSpc>
            </a:pPr>
            <a:r>
              <a:rPr lang="en-US" altLang="zh-CN" sz="2400" dirty="0">
                <a:solidFill>
                  <a:schemeClr val="tx1"/>
                </a:solidFill>
              </a:rPr>
              <a:t>Shotwell</a:t>
            </a:r>
            <a:r>
              <a:rPr lang="zh-CN" altLang="en-US" sz="2400" dirty="0">
                <a:solidFill>
                  <a:schemeClr val="tx1"/>
                </a:solidFill>
              </a:rPr>
              <a:t>是一款</a:t>
            </a:r>
            <a:r>
              <a:rPr lang="en-US" altLang="zh-CN" sz="2400" dirty="0">
                <a:solidFill>
                  <a:schemeClr val="tx1"/>
                </a:solidFill>
              </a:rPr>
              <a:t>Linux</a:t>
            </a:r>
            <a:r>
              <a:rPr lang="zh-CN" altLang="en-US" sz="2400" dirty="0">
                <a:solidFill>
                  <a:schemeClr val="tx1"/>
                </a:solidFill>
              </a:rPr>
              <a:t>下预装的相片管理软件，适用于</a:t>
            </a:r>
            <a:r>
              <a:rPr lang="en-US" altLang="zh-CN" sz="2400" dirty="0">
                <a:solidFill>
                  <a:schemeClr val="tx1"/>
                </a:solidFill>
              </a:rPr>
              <a:t>GNOME</a:t>
            </a:r>
            <a:r>
              <a:rPr lang="zh-CN" altLang="en-US" sz="2400" dirty="0">
                <a:solidFill>
                  <a:schemeClr val="tx1"/>
                </a:solidFill>
              </a:rPr>
              <a:t>桌面环境。它是一个方便易用的照片管理工具，广泛支持各种照相设备，用户只要连上相机或者手机，就能轻松地传输、分享和存储照片。</a:t>
            </a:r>
            <a:endParaRPr lang="en-US" altLang="zh-CN" sz="2400" dirty="0">
              <a:solidFill>
                <a:schemeClr val="tx1"/>
              </a:solidFill>
            </a:endParaRPr>
          </a:p>
          <a:p>
            <a:pPr>
              <a:lnSpc>
                <a:spcPct val="150000"/>
              </a:lnSpc>
            </a:pPr>
            <a:r>
              <a:rPr lang="en-US" altLang="zh-CN" sz="2400" dirty="0">
                <a:solidFill>
                  <a:schemeClr val="tx1"/>
                </a:solidFill>
              </a:rPr>
              <a:t>Shotwell</a:t>
            </a:r>
            <a:r>
              <a:rPr lang="zh-CN" altLang="en-US" sz="2400" dirty="0">
                <a:solidFill>
                  <a:schemeClr val="tx1"/>
                </a:solidFill>
              </a:rPr>
              <a:t>是</a:t>
            </a:r>
            <a:r>
              <a:rPr lang="en-US" altLang="zh-CN" sz="2400" dirty="0">
                <a:solidFill>
                  <a:schemeClr val="tx1"/>
                </a:solidFill>
              </a:rPr>
              <a:t>Ubuntu Linux</a:t>
            </a:r>
            <a:r>
              <a:rPr lang="zh-CN" altLang="en-US" sz="2400" dirty="0">
                <a:solidFill>
                  <a:schemeClr val="tx1"/>
                </a:solidFill>
              </a:rPr>
              <a:t>系统下的预装软件，随着系统的安装过程已经自动安装。</a:t>
            </a:r>
          </a:p>
        </p:txBody>
      </p:sp>
    </p:spTree>
    <p:extLst>
      <p:ext uri="{BB962C8B-B14F-4D97-AF65-F5344CB8AC3E}">
        <p14:creationId xmlns:p14="http://schemas.microsoft.com/office/powerpoint/2010/main" val="148418770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BD0603E-C59B-4094-B1DB-3BE7F3EBBD8F}"/>
              </a:ext>
            </a:extLst>
          </p:cNvPr>
          <p:cNvSpPr>
            <a:spLocks noGrp="1"/>
          </p:cNvSpPr>
          <p:nvPr>
            <p:ph idx="1"/>
          </p:nvPr>
        </p:nvSpPr>
        <p:spPr>
          <a:xfrm>
            <a:off x="1805201" y="640672"/>
            <a:ext cx="9534293" cy="2407578"/>
          </a:xfrm>
        </p:spPr>
        <p:txBody>
          <a:bodyPr>
            <a:normAutofit/>
          </a:bodyPr>
          <a:lstStyle/>
          <a:p>
            <a:pPr>
              <a:lnSpc>
                <a:spcPct val="150000"/>
              </a:lnSpc>
            </a:pPr>
            <a:r>
              <a:rPr lang="zh-CN" altLang="en-US" sz="2400" dirty="0"/>
              <a:t>启动</a:t>
            </a:r>
            <a:r>
              <a:rPr lang="en-US" altLang="zh-CN" sz="2400" dirty="0"/>
              <a:t>Shotwell</a:t>
            </a:r>
            <a:r>
              <a:rPr lang="zh-CN" altLang="en-US" sz="2400" dirty="0"/>
              <a:t>的方法，单击</a:t>
            </a:r>
            <a:r>
              <a:rPr lang="en-US" altLang="zh-CN" sz="2400" dirty="0"/>
              <a:t>Ubuntu</a:t>
            </a:r>
            <a:r>
              <a:rPr lang="zh-CN" altLang="en-US" sz="2400" dirty="0"/>
              <a:t>的主界面左下角的显示应用程序图标 ，在搜索框中输入“</a:t>
            </a:r>
            <a:r>
              <a:rPr lang="en-US" altLang="zh-CN" sz="2400" dirty="0" err="1"/>
              <a:t>shotwell</a:t>
            </a:r>
            <a:r>
              <a:rPr lang="en-US" altLang="zh-CN" sz="2400" dirty="0"/>
              <a:t>”</a:t>
            </a:r>
            <a:r>
              <a:rPr lang="zh-CN" altLang="en-US" sz="2400" dirty="0"/>
              <a:t>，点击</a:t>
            </a:r>
            <a:r>
              <a:rPr lang="en-US" altLang="zh-CN" sz="2400" dirty="0"/>
              <a:t>Shotwell</a:t>
            </a:r>
            <a:r>
              <a:rPr lang="zh-CN" altLang="en-US" sz="2400" dirty="0"/>
              <a:t>图标          就可以启动了。如图</a:t>
            </a:r>
            <a:r>
              <a:rPr lang="en-US" altLang="zh-CN" sz="2400" dirty="0"/>
              <a:t>5-53</a:t>
            </a:r>
            <a:r>
              <a:rPr lang="zh-CN" altLang="en-US" sz="2400" dirty="0"/>
              <a:t>所示。</a:t>
            </a:r>
            <a:endParaRPr lang="en-US" altLang="zh-CN" sz="2400" dirty="0"/>
          </a:p>
          <a:p>
            <a:pPr>
              <a:lnSpc>
                <a:spcPct val="150000"/>
              </a:lnSpc>
            </a:pPr>
            <a:r>
              <a:rPr lang="zh-CN" altLang="en-US" sz="2400" dirty="0"/>
              <a:t>或者，在</a:t>
            </a:r>
            <a:r>
              <a:rPr lang="en-US" altLang="zh-CN" sz="2400" dirty="0"/>
              <a:t>Shell</a:t>
            </a:r>
            <a:r>
              <a:rPr lang="zh-CN" altLang="en-US" sz="2400" dirty="0"/>
              <a:t>提示符下，输入</a:t>
            </a:r>
            <a:r>
              <a:rPr lang="en-US" altLang="zh-CN" sz="2400" dirty="0" err="1"/>
              <a:t>shotwell</a:t>
            </a:r>
            <a:r>
              <a:rPr lang="zh-CN" altLang="en-US" sz="2400" dirty="0"/>
              <a:t>命令也可以启动</a:t>
            </a:r>
            <a:r>
              <a:rPr lang="en-US" altLang="zh-CN" sz="2400" dirty="0"/>
              <a:t>Shotwell</a:t>
            </a:r>
            <a:r>
              <a:rPr lang="zh-CN" altLang="en-US" sz="2400" dirty="0"/>
              <a:t>。</a:t>
            </a:r>
          </a:p>
        </p:txBody>
      </p:sp>
      <p:pic>
        <p:nvPicPr>
          <p:cNvPr id="5122" name="图片 1">
            <a:extLst>
              <a:ext uri="{FF2B5EF4-FFF2-40B4-BE49-F238E27FC236}">
                <a16:creationId xmlns:a16="http://schemas.microsoft.com/office/drawing/2014/main" id="{A154FC1C-7081-4F9C-909F-58AD7BD1B1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7462" y="3318405"/>
            <a:ext cx="6242223" cy="2081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6E1A4123-55C8-4D7C-B232-601094ED6DFD}"/>
              </a:ext>
            </a:extLst>
          </p:cNvPr>
          <p:cNvSpPr txBox="1"/>
          <p:nvPr/>
        </p:nvSpPr>
        <p:spPr>
          <a:xfrm>
            <a:off x="3477462" y="5485260"/>
            <a:ext cx="6097712" cy="369332"/>
          </a:xfrm>
          <a:prstGeom prst="rect">
            <a:avLst/>
          </a:prstGeom>
          <a:noFill/>
        </p:spPr>
        <p:txBody>
          <a:bodyPr wrap="square">
            <a:spAutoFit/>
          </a:bodyPr>
          <a:lstStyle/>
          <a:p>
            <a:pPr indent="266700"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5-53 Shotwell</a:t>
            </a:r>
            <a:r>
              <a:rPr lang="zh-CN" altLang="zh-CN" sz="1800" kern="100" dirty="0">
                <a:effectLst/>
                <a:latin typeface="Times New Roman" panose="02020603050405020304" pitchFamily="18" charset="0"/>
                <a:ea typeface="宋体" panose="02010600030101010101" pitchFamily="2" charset="-122"/>
              </a:rPr>
              <a:t>搜索界面</a:t>
            </a:r>
          </a:p>
        </p:txBody>
      </p:sp>
      <p:pic>
        <p:nvPicPr>
          <p:cNvPr id="5123" name="图片 1">
            <a:extLst>
              <a:ext uri="{FF2B5EF4-FFF2-40B4-BE49-F238E27FC236}">
                <a16:creationId xmlns:a16="http://schemas.microsoft.com/office/drawing/2014/main" id="{064C2643-2D57-40B9-86C9-89E2004F96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42302" y="1315092"/>
            <a:ext cx="717550" cy="71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6902582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5897E4D-9D39-4BCC-B343-D9E9371B7F4A}"/>
              </a:ext>
            </a:extLst>
          </p:cNvPr>
          <p:cNvSpPr>
            <a:spLocks noGrp="1"/>
          </p:cNvSpPr>
          <p:nvPr>
            <p:ph idx="1"/>
          </p:nvPr>
        </p:nvSpPr>
        <p:spPr>
          <a:xfrm>
            <a:off x="1746731" y="736315"/>
            <a:ext cx="8915400" cy="3777622"/>
          </a:xfrm>
        </p:spPr>
        <p:txBody>
          <a:bodyPr>
            <a:normAutofit/>
          </a:bodyPr>
          <a:lstStyle/>
          <a:p>
            <a:r>
              <a:rPr lang="en-US" altLang="zh-CN" sz="2400"/>
              <a:t>Shotwell</a:t>
            </a:r>
            <a:r>
              <a:rPr lang="zh-CN" altLang="en-US" sz="2400"/>
              <a:t>的运行界面如图</a:t>
            </a:r>
            <a:r>
              <a:rPr lang="en-US" altLang="zh-CN" sz="2400"/>
              <a:t>5-54</a:t>
            </a:r>
            <a:r>
              <a:rPr lang="zh-CN" altLang="en-US" sz="2400"/>
              <a:t>所示。</a:t>
            </a:r>
            <a:endParaRPr lang="zh-CN" altLang="en-US" sz="2400" dirty="0"/>
          </a:p>
        </p:txBody>
      </p:sp>
      <p:pic>
        <p:nvPicPr>
          <p:cNvPr id="4098" name="图片 1">
            <a:extLst>
              <a:ext uri="{FF2B5EF4-FFF2-40B4-BE49-F238E27FC236}">
                <a16:creationId xmlns:a16="http://schemas.microsoft.com/office/drawing/2014/main" id="{EC73DC49-FC71-4E2B-BA9A-6DC5E0039A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5409" y="1350248"/>
            <a:ext cx="7014074" cy="415750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3656FF15-DD7A-4EB2-8261-EE1F1CB13055}"/>
              </a:ext>
            </a:extLst>
          </p:cNvPr>
          <p:cNvSpPr txBox="1"/>
          <p:nvPr/>
        </p:nvSpPr>
        <p:spPr>
          <a:xfrm>
            <a:off x="4209836" y="5640781"/>
            <a:ext cx="3516330" cy="369332"/>
          </a:xfrm>
          <a:prstGeom prst="rect">
            <a:avLst/>
          </a:prstGeom>
          <a:noFill/>
        </p:spPr>
        <p:txBody>
          <a:bodyPr wrap="square">
            <a:spAutoFit/>
          </a:bodyPr>
          <a:lstStyle/>
          <a:p>
            <a:r>
              <a:rPr lang="zh-CN" altLang="en-US" dirty="0"/>
              <a:t>图</a:t>
            </a:r>
            <a:r>
              <a:rPr lang="en-US" altLang="zh-CN" dirty="0"/>
              <a:t>5-54 Shotwell</a:t>
            </a:r>
            <a:r>
              <a:rPr lang="zh-CN" altLang="en-US" dirty="0"/>
              <a:t>启动界面</a:t>
            </a:r>
          </a:p>
        </p:txBody>
      </p:sp>
    </p:spTree>
    <p:extLst>
      <p:ext uri="{BB962C8B-B14F-4D97-AF65-F5344CB8AC3E}">
        <p14:creationId xmlns:p14="http://schemas.microsoft.com/office/powerpoint/2010/main" val="424136344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DEE32E7-D6DB-4920-93D6-BDEF1DCA7F4F}"/>
              </a:ext>
            </a:extLst>
          </p:cNvPr>
          <p:cNvSpPr>
            <a:spLocks noGrp="1"/>
          </p:cNvSpPr>
          <p:nvPr>
            <p:ph idx="1"/>
          </p:nvPr>
        </p:nvSpPr>
        <p:spPr>
          <a:xfrm>
            <a:off x="1828923" y="756861"/>
            <a:ext cx="9462376" cy="4246653"/>
          </a:xfrm>
        </p:spPr>
        <p:txBody>
          <a:bodyPr>
            <a:noAutofit/>
          </a:bodyPr>
          <a:lstStyle/>
          <a:p>
            <a:pPr>
              <a:lnSpc>
                <a:spcPct val="150000"/>
              </a:lnSpc>
            </a:pPr>
            <a:r>
              <a:rPr lang="en-US" altLang="zh-CN" sz="2400" dirty="0"/>
              <a:t>Shotwell</a:t>
            </a:r>
            <a:r>
              <a:rPr lang="zh-CN" altLang="en-US" sz="2400" dirty="0"/>
              <a:t>照片管理器的功能：</a:t>
            </a:r>
            <a:endParaRPr lang="en-US" altLang="zh-CN" sz="2400" dirty="0"/>
          </a:p>
          <a:p>
            <a:pPr lvl="1">
              <a:lnSpc>
                <a:spcPct val="150000"/>
              </a:lnSpc>
            </a:pPr>
            <a:r>
              <a:rPr lang="en-US" altLang="zh-CN" sz="2400" dirty="0"/>
              <a:t>Shotwell</a:t>
            </a:r>
            <a:r>
              <a:rPr lang="zh-CN" altLang="en-US" sz="2400" dirty="0"/>
              <a:t>照片管理器可以完成大量的照片处理工作，如剪裁、校正、调整角度、去除红眼等操作。</a:t>
            </a:r>
            <a:r>
              <a:rPr lang="en-US" altLang="zh-CN" sz="2400" dirty="0"/>
              <a:t>Shotwell</a:t>
            </a:r>
            <a:r>
              <a:rPr lang="zh-CN" altLang="en-US" sz="2400" dirty="0"/>
              <a:t>照片管理器的常用操作都可以通过界面顶端的菜单栏和下方的工具栏进行选择。菜单栏包括</a:t>
            </a:r>
            <a:r>
              <a:rPr lang="en-US" altLang="zh-CN" sz="2400" dirty="0"/>
              <a:t>【</a:t>
            </a:r>
            <a:r>
              <a:rPr lang="zh-CN" altLang="en-US" sz="2400" dirty="0"/>
              <a:t>文件</a:t>
            </a:r>
            <a:r>
              <a:rPr lang="en-US" altLang="zh-CN" sz="2400" dirty="0"/>
              <a:t>】</a:t>
            </a:r>
            <a:r>
              <a:rPr lang="zh-CN" altLang="en-US" sz="2400" dirty="0"/>
              <a:t>、</a:t>
            </a:r>
            <a:r>
              <a:rPr lang="en-US" altLang="zh-CN" sz="2400" dirty="0"/>
              <a:t>【</a:t>
            </a:r>
            <a:r>
              <a:rPr lang="zh-CN" altLang="en-US" sz="2400" dirty="0"/>
              <a:t>编辑</a:t>
            </a:r>
            <a:r>
              <a:rPr lang="en-US" altLang="zh-CN" sz="2400" dirty="0"/>
              <a:t>】</a:t>
            </a:r>
            <a:r>
              <a:rPr lang="zh-CN" altLang="en-US" sz="2400" dirty="0"/>
              <a:t>、</a:t>
            </a:r>
            <a:r>
              <a:rPr lang="en-US" altLang="zh-CN" sz="2400" dirty="0"/>
              <a:t>【</a:t>
            </a:r>
            <a:r>
              <a:rPr lang="zh-CN" altLang="en-US" sz="2400" dirty="0"/>
              <a:t>查看</a:t>
            </a:r>
            <a:r>
              <a:rPr lang="en-US" altLang="zh-CN" sz="2400" dirty="0"/>
              <a:t>】</a:t>
            </a:r>
            <a:r>
              <a:rPr lang="zh-CN" altLang="en-US" sz="2400" dirty="0"/>
              <a:t>、</a:t>
            </a:r>
            <a:r>
              <a:rPr lang="en-US" altLang="zh-CN" sz="2400" dirty="0"/>
              <a:t>【</a:t>
            </a:r>
            <a:r>
              <a:rPr lang="zh-CN" altLang="en-US" sz="2400" dirty="0"/>
              <a:t>照片</a:t>
            </a:r>
            <a:r>
              <a:rPr lang="en-US" altLang="zh-CN" sz="2400" dirty="0"/>
              <a:t>】</a:t>
            </a:r>
            <a:r>
              <a:rPr lang="zh-CN" altLang="en-US" sz="2400" dirty="0"/>
              <a:t>、</a:t>
            </a:r>
            <a:r>
              <a:rPr lang="en-US" altLang="zh-CN" sz="2400" dirty="0"/>
              <a:t>【</a:t>
            </a:r>
            <a:r>
              <a:rPr lang="zh-CN" altLang="en-US" sz="2400" dirty="0"/>
              <a:t>帮助</a:t>
            </a:r>
            <a:r>
              <a:rPr lang="en-US" altLang="zh-CN" sz="2400" dirty="0"/>
              <a:t>】</a:t>
            </a:r>
            <a:r>
              <a:rPr lang="zh-CN" altLang="en-US" sz="2400" dirty="0"/>
              <a:t>等功能，工具栏包括</a:t>
            </a:r>
            <a:r>
              <a:rPr lang="en-US" altLang="zh-CN" sz="2400" dirty="0"/>
              <a:t>【</a:t>
            </a:r>
            <a:r>
              <a:rPr lang="zh-CN" altLang="en-US" sz="2400" dirty="0"/>
              <a:t>旋转</a:t>
            </a:r>
            <a:r>
              <a:rPr lang="en-US" altLang="zh-CN" sz="2400" dirty="0"/>
              <a:t>】</a:t>
            </a:r>
            <a:r>
              <a:rPr lang="zh-CN" altLang="en-US" sz="2400" dirty="0"/>
              <a:t>、</a:t>
            </a:r>
            <a:r>
              <a:rPr lang="en-US" altLang="zh-CN" sz="2400" dirty="0"/>
              <a:t>【</a:t>
            </a:r>
            <a:r>
              <a:rPr lang="zh-CN" altLang="en-US" sz="2400" dirty="0"/>
              <a:t>剪裁</a:t>
            </a:r>
            <a:r>
              <a:rPr lang="en-US" altLang="zh-CN" sz="2400" dirty="0"/>
              <a:t>】</a:t>
            </a:r>
            <a:r>
              <a:rPr lang="zh-CN" altLang="en-US" sz="2400" dirty="0"/>
              <a:t>、</a:t>
            </a:r>
            <a:r>
              <a:rPr lang="en-US" altLang="zh-CN" sz="2400" dirty="0"/>
              <a:t>【</a:t>
            </a:r>
            <a:r>
              <a:rPr lang="zh-CN" altLang="en-US" sz="2400" dirty="0"/>
              <a:t>校正</a:t>
            </a:r>
            <a:r>
              <a:rPr lang="en-US" altLang="zh-CN" sz="2400" dirty="0"/>
              <a:t>】</a:t>
            </a:r>
            <a:r>
              <a:rPr lang="zh-CN" altLang="en-US" sz="2400" dirty="0"/>
              <a:t>、</a:t>
            </a:r>
            <a:r>
              <a:rPr lang="en-US" altLang="zh-CN" sz="2400" dirty="0"/>
              <a:t>【</a:t>
            </a:r>
            <a:r>
              <a:rPr lang="zh-CN" altLang="en-US" sz="2400" dirty="0"/>
              <a:t>红眼</a:t>
            </a:r>
            <a:r>
              <a:rPr lang="en-US" altLang="zh-CN" sz="2400" dirty="0"/>
              <a:t>】</a:t>
            </a:r>
            <a:r>
              <a:rPr lang="zh-CN" altLang="en-US" sz="2400" dirty="0"/>
              <a:t>、</a:t>
            </a:r>
            <a:r>
              <a:rPr lang="en-US" altLang="zh-CN" sz="2400" dirty="0"/>
              <a:t>【</a:t>
            </a:r>
            <a:r>
              <a:rPr lang="zh-CN" altLang="en-US" sz="2400" dirty="0"/>
              <a:t>调整</a:t>
            </a:r>
            <a:r>
              <a:rPr lang="en-US" altLang="zh-CN" sz="2400" dirty="0"/>
              <a:t>】</a:t>
            </a:r>
            <a:r>
              <a:rPr lang="zh-CN" altLang="en-US" sz="2400" dirty="0"/>
              <a:t>、</a:t>
            </a:r>
            <a:r>
              <a:rPr lang="en-US" altLang="zh-CN" sz="2400" dirty="0"/>
              <a:t>【</a:t>
            </a:r>
            <a:r>
              <a:rPr lang="zh-CN" altLang="en-US" sz="2400" dirty="0"/>
              <a:t>增强</a:t>
            </a:r>
            <a:r>
              <a:rPr lang="en-US" altLang="zh-CN" sz="2400" dirty="0"/>
              <a:t>】</a:t>
            </a:r>
            <a:r>
              <a:rPr lang="zh-CN" altLang="en-US" sz="2400" dirty="0"/>
              <a:t>等功能。</a:t>
            </a:r>
          </a:p>
        </p:txBody>
      </p:sp>
    </p:spTree>
    <p:extLst>
      <p:ext uri="{BB962C8B-B14F-4D97-AF65-F5344CB8AC3E}">
        <p14:creationId xmlns:p14="http://schemas.microsoft.com/office/powerpoint/2010/main" val="111626990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7A63B04-8046-4F9E-AAC3-96085F357EC7}"/>
              </a:ext>
            </a:extLst>
          </p:cNvPr>
          <p:cNvSpPr>
            <a:spLocks noGrp="1"/>
          </p:cNvSpPr>
          <p:nvPr>
            <p:ph idx="1"/>
          </p:nvPr>
        </p:nvSpPr>
        <p:spPr>
          <a:xfrm>
            <a:off x="1828924" y="664396"/>
            <a:ext cx="9113054" cy="1976062"/>
          </a:xfrm>
        </p:spPr>
        <p:txBody>
          <a:bodyPr>
            <a:normAutofit/>
          </a:bodyPr>
          <a:lstStyle/>
          <a:p>
            <a:pPr>
              <a:lnSpc>
                <a:spcPct val="150000"/>
              </a:lnSpc>
            </a:pPr>
            <a:r>
              <a:rPr lang="en-US" altLang="zh-CN" sz="2400" dirty="0"/>
              <a:t>1</a:t>
            </a:r>
            <a:r>
              <a:rPr lang="zh-CN" altLang="en-US" sz="2400" dirty="0"/>
              <a:t>、打开照片</a:t>
            </a:r>
          </a:p>
          <a:p>
            <a:pPr>
              <a:lnSpc>
                <a:spcPct val="150000"/>
              </a:lnSpc>
            </a:pPr>
            <a:r>
              <a:rPr lang="zh-CN" altLang="en-US" sz="2400" dirty="0"/>
              <a:t>单击选择要打开的照片，右键单击</a:t>
            </a:r>
            <a:r>
              <a:rPr lang="en-US" altLang="zh-CN" sz="2400" dirty="0"/>
              <a:t>【</a:t>
            </a:r>
            <a:r>
              <a:rPr lang="zh-CN" altLang="en-US" sz="2400" dirty="0"/>
              <a:t>打开方式</a:t>
            </a:r>
            <a:r>
              <a:rPr lang="en-US" altLang="zh-CN" sz="2400" dirty="0"/>
              <a:t>】-&gt;【Shotwell</a:t>
            </a:r>
            <a:r>
              <a:rPr lang="zh-CN" altLang="en-US" sz="2400" dirty="0"/>
              <a:t>照片管理器</a:t>
            </a:r>
            <a:r>
              <a:rPr lang="en-US" altLang="zh-CN" sz="2400" dirty="0"/>
              <a:t>】</a:t>
            </a:r>
            <a:r>
              <a:rPr lang="zh-CN" altLang="en-US" sz="2400" dirty="0"/>
              <a:t>，就可以启动 </a:t>
            </a:r>
            <a:r>
              <a:rPr lang="en-US" altLang="zh-CN" sz="2400" dirty="0"/>
              <a:t>Shotwell</a:t>
            </a:r>
            <a:r>
              <a:rPr lang="zh-CN" altLang="en-US" sz="2400" dirty="0"/>
              <a:t>并打开照片，如图</a:t>
            </a:r>
            <a:r>
              <a:rPr lang="en-US" altLang="zh-CN" sz="2400" dirty="0"/>
              <a:t>5-55</a:t>
            </a:r>
            <a:r>
              <a:rPr lang="zh-CN" altLang="en-US" sz="2400" dirty="0"/>
              <a:t>所示。</a:t>
            </a:r>
          </a:p>
        </p:txBody>
      </p:sp>
      <p:pic>
        <p:nvPicPr>
          <p:cNvPr id="6146" name="图片 1">
            <a:extLst>
              <a:ext uri="{FF2B5EF4-FFF2-40B4-BE49-F238E27FC236}">
                <a16:creationId xmlns:a16="http://schemas.microsoft.com/office/drawing/2014/main" id="{143B01ED-7E1E-4789-9335-B4532903E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5017" y="2551166"/>
            <a:ext cx="6100868" cy="354114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5FD6FA6F-B933-469B-B1EE-9C608E0F5882}"/>
              </a:ext>
            </a:extLst>
          </p:cNvPr>
          <p:cNvSpPr txBox="1"/>
          <p:nvPr/>
        </p:nvSpPr>
        <p:spPr>
          <a:xfrm>
            <a:off x="4949576" y="6092306"/>
            <a:ext cx="3280024" cy="369332"/>
          </a:xfrm>
          <a:prstGeom prst="rect">
            <a:avLst/>
          </a:prstGeom>
          <a:noFill/>
        </p:spPr>
        <p:txBody>
          <a:bodyPr wrap="square">
            <a:spAutoFit/>
          </a:bodyPr>
          <a:lstStyle/>
          <a:p>
            <a:r>
              <a:rPr lang="zh-CN" altLang="en-US" dirty="0"/>
              <a:t>图</a:t>
            </a:r>
            <a:r>
              <a:rPr lang="en-US" altLang="zh-CN" dirty="0"/>
              <a:t>5-55 Shotwell</a:t>
            </a:r>
            <a:r>
              <a:rPr lang="zh-CN" altLang="en-US" dirty="0"/>
              <a:t>打开照片</a:t>
            </a:r>
          </a:p>
        </p:txBody>
      </p:sp>
    </p:spTree>
    <p:extLst>
      <p:ext uri="{BB962C8B-B14F-4D97-AF65-F5344CB8AC3E}">
        <p14:creationId xmlns:p14="http://schemas.microsoft.com/office/powerpoint/2010/main" val="207804160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7A63B04-8046-4F9E-AAC3-96085F357EC7}"/>
              </a:ext>
            </a:extLst>
          </p:cNvPr>
          <p:cNvSpPr>
            <a:spLocks noGrp="1"/>
          </p:cNvSpPr>
          <p:nvPr>
            <p:ph idx="1"/>
          </p:nvPr>
        </p:nvSpPr>
        <p:spPr>
          <a:xfrm>
            <a:off x="1828924" y="664396"/>
            <a:ext cx="9678132" cy="1976062"/>
          </a:xfrm>
        </p:spPr>
        <p:txBody>
          <a:bodyPr>
            <a:normAutofit fontScale="85000" lnSpcReduction="10000"/>
          </a:bodyPr>
          <a:lstStyle/>
          <a:p>
            <a:pPr>
              <a:lnSpc>
                <a:spcPct val="150000"/>
              </a:lnSpc>
            </a:pPr>
            <a:r>
              <a:rPr lang="en-US" altLang="zh-CN" sz="2400" dirty="0"/>
              <a:t>2</a:t>
            </a:r>
            <a:r>
              <a:rPr lang="zh-CN" altLang="en-US" sz="2400" dirty="0"/>
              <a:t>、剪裁照片</a:t>
            </a:r>
            <a:endParaRPr lang="en-US" altLang="zh-CN" sz="2400" dirty="0"/>
          </a:p>
          <a:p>
            <a:pPr>
              <a:lnSpc>
                <a:spcPct val="150000"/>
              </a:lnSpc>
            </a:pPr>
            <a:r>
              <a:rPr lang="zh-CN" altLang="en-US" sz="2400" dirty="0"/>
              <a:t>在图</a:t>
            </a:r>
            <a:r>
              <a:rPr lang="en-US" altLang="zh-CN" sz="2400" dirty="0"/>
              <a:t>5-55</a:t>
            </a:r>
            <a:r>
              <a:rPr lang="zh-CN" altLang="en-US" sz="2400" dirty="0"/>
              <a:t>中，点击界面下方工具栏的</a:t>
            </a:r>
            <a:r>
              <a:rPr lang="en-US" altLang="zh-CN" sz="2400" dirty="0"/>
              <a:t>【</a:t>
            </a:r>
            <a:r>
              <a:rPr lang="zh-CN" altLang="en-US" sz="2400" dirty="0"/>
              <a:t>剪裁</a:t>
            </a:r>
            <a:r>
              <a:rPr lang="en-US" altLang="zh-CN" sz="2400" dirty="0"/>
              <a:t>】</a:t>
            </a:r>
            <a:r>
              <a:rPr lang="zh-CN" altLang="en-US" sz="2400" dirty="0"/>
              <a:t>按钮，弹出剪裁浮动工具栏，同时照片上出现一个矩形选择框，我们将鼠标移动到矩形的边缘，鼠标指针变形，指示可以拖动矩形一边，改变剪裁范围。剪裁功能，如图</a:t>
            </a:r>
            <a:r>
              <a:rPr lang="en-US" altLang="zh-CN" sz="2400" dirty="0"/>
              <a:t>5-56</a:t>
            </a:r>
            <a:r>
              <a:rPr lang="zh-CN" altLang="en-US" sz="2400" dirty="0"/>
              <a:t>所示。</a:t>
            </a:r>
          </a:p>
        </p:txBody>
      </p:sp>
      <p:pic>
        <p:nvPicPr>
          <p:cNvPr id="6146" name="图片 1">
            <a:extLst>
              <a:ext uri="{FF2B5EF4-FFF2-40B4-BE49-F238E27FC236}">
                <a16:creationId xmlns:a16="http://schemas.microsoft.com/office/drawing/2014/main" id="{143B01ED-7E1E-4789-9335-B4532903E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7956" y="2774864"/>
            <a:ext cx="5497194" cy="319074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5FD6FA6F-B933-469B-B1EE-9C608E0F5882}"/>
              </a:ext>
            </a:extLst>
          </p:cNvPr>
          <p:cNvSpPr txBox="1"/>
          <p:nvPr/>
        </p:nvSpPr>
        <p:spPr>
          <a:xfrm>
            <a:off x="2155084" y="6073080"/>
            <a:ext cx="3302285" cy="369332"/>
          </a:xfrm>
          <a:prstGeom prst="rect">
            <a:avLst/>
          </a:prstGeom>
          <a:noFill/>
        </p:spPr>
        <p:txBody>
          <a:bodyPr wrap="square">
            <a:spAutoFit/>
          </a:bodyPr>
          <a:lstStyle/>
          <a:p>
            <a:r>
              <a:rPr lang="zh-CN" altLang="en-US" dirty="0"/>
              <a:t>图</a:t>
            </a:r>
            <a:r>
              <a:rPr lang="en-US" altLang="zh-CN" dirty="0"/>
              <a:t>5-55 Shotwell</a:t>
            </a:r>
            <a:r>
              <a:rPr lang="zh-CN" altLang="en-US" dirty="0"/>
              <a:t>打开照片</a:t>
            </a:r>
          </a:p>
        </p:txBody>
      </p:sp>
      <p:pic>
        <p:nvPicPr>
          <p:cNvPr id="7170" name="图片 1">
            <a:extLst>
              <a:ext uri="{FF2B5EF4-FFF2-40B4-BE49-F238E27FC236}">
                <a16:creationId xmlns:a16="http://schemas.microsoft.com/office/drawing/2014/main" id="{BD2277A8-4ACF-4AE7-AC97-9377EB195B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5803" y="2774864"/>
            <a:ext cx="5238157" cy="329821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47F4B7BA-CDA6-4637-B0DA-94BF57B23706}"/>
              </a:ext>
            </a:extLst>
          </p:cNvPr>
          <p:cNvSpPr txBox="1"/>
          <p:nvPr/>
        </p:nvSpPr>
        <p:spPr>
          <a:xfrm>
            <a:off x="7582153" y="6193604"/>
            <a:ext cx="3013135" cy="369332"/>
          </a:xfrm>
          <a:prstGeom prst="rect">
            <a:avLst/>
          </a:prstGeom>
          <a:noFill/>
        </p:spPr>
        <p:txBody>
          <a:bodyPr wrap="square">
            <a:spAutoFit/>
          </a:bodyPr>
          <a:lstStyle/>
          <a:p>
            <a:pPr indent="266700"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5-56 </a:t>
            </a:r>
            <a:r>
              <a:rPr lang="zh-CN" altLang="zh-CN" sz="1800" kern="100" dirty="0">
                <a:effectLst/>
                <a:latin typeface="Times New Roman" panose="02020603050405020304" pitchFamily="18" charset="0"/>
                <a:ea typeface="宋体" panose="02010600030101010101" pitchFamily="2" charset="-122"/>
              </a:rPr>
              <a:t>剪裁功能</a:t>
            </a:r>
          </a:p>
        </p:txBody>
      </p:sp>
    </p:spTree>
    <p:extLst>
      <p:ext uri="{BB962C8B-B14F-4D97-AF65-F5344CB8AC3E}">
        <p14:creationId xmlns:p14="http://schemas.microsoft.com/office/powerpoint/2010/main" val="2917973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D92CFE0-0557-43E5-893B-D77FA43F4937}"/>
              </a:ext>
            </a:extLst>
          </p:cNvPr>
          <p:cNvSpPr>
            <a:spLocks noGrp="1"/>
          </p:cNvSpPr>
          <p:nvPr>
            <p:ph idx="1"/>
          </p:nvPr>
        </p:nvSpPr>
        <p:spPr>
          <a:xfrm>
            <a:off x="875257" y="1150592"/>
            <a:ext cx="4559772" cy="5352950"/>
          </a:xfrm>
        </p:spPr>
        <p:txBody>
          <a:bodyPr>
            <a:normAutofit/>
          </a:bodyPr>
          <a:lstStyle/>
          <a:p>
            <a:pPr>
              <a:lnSpc>
                <a:spcPct val="150000"/>
              </a:lnSpc>
            </a:pPr>
            <a:r>
              <a:rPr lang="zh-CN" altLang="en-US" sz="2000" dirty="0"/>
              <a:t>点击保存后会出现如图对话框，提示格式选择，包括了</a:t>
            </a:r>
            <a:r>
              <a:rPr lang="en-US" altLang="zh-CN" sz="2000" dirty="0"/>
              <a:t>MS Word</a:t>
            </a:r>
            <a:r>
              <a:rPr lang="zh-CN" altLang="en-US" sz="2000" dirty="0"/>
              <a:t>格式和</a:t>
            </a:r>
            <a:r>
              <a:rPr lang="en-US" altLang="zh-CN" sz="2000" dirty="0"/>
              <a:t>ODF</a:t>
            </a:r>
            <a:r>
              <a:rPr lang="zh-CN" altLang="en-US" sz="2000" dirty="0"/>
              <a:t>格式两种，其中</a:t>
            </a:r>
            <a:r>
              <a:rPr lang="en-US" altLang="zh-CN" sz="2000" dirty="0"/>
              <a:t>ODF</a:t>
            </a:r>
            <a:r>
              <a:rPr lang="zh-CN" altLang="en-US" sz="2000" dirty="0"/>
              <a:t>格式，即开放文档格式（</a:t>
            </a:r>
            <a:r>
              <a:rPr lang="en-US" altLang="zh-CN" sz="2000" dirty="0"/>
              <a:t>OpenDocument Format</a:t>
            </a:r>
            <a:r>
              <a:rPr lang="zh-CN" altLang="en-US" sz="2000" dirty="0"/>
              <a:t>）</a:t>
            </a:r>
          </a:p>
          <a:p>
            <a:pPr>
              <a:lnSpc>
                <a:spcPct val="150000"/>
              </a:lnSpc>
            </a:pPr>
            <a:r>
              <a:rPr lang="zh-CN" altLang="en-US" sz="2000" dirty="0"/>
              <a:t>单击</a:t>
            </a:r>
            <a:r>
              <a:rPr lang="en-US" altLang="zh-CN" sz="2000" dirty="0"/>
              <a:t>【</a:t>
            </a:r>
            <a:r>
              <a:rPr lang="zh-CN" altLang="en-US" sz="2000" dirty="0"/>
              <a:t>使用</a:t>
            </a:r>
            <a:r>
              <a:rPr lang="en-US" altLang="zh-CN" sz="2000" dirty="0"/>
              <a:t>MS Word2007-2003 XML VBA</a:t>
            </a:r>
            <a:r>
              <a:rPr lang="zh-CN" altLang="en-US" sz="2000" dirty="0"/>
              <a:t>格式</a:t>
            </a:r>
            <a:r>
              <a:rPr lang="en-US" altLang="zh-CN" sz="2000" dirty="0"/>
              <a:t>】</a:t>
            </a:r>
            <a:r>
              <a:rPr lang="zh-CN" altLang="en-US" sz="2000" dirty="0"/>
              <a:t>，则文件保存为“</a:t>
            </a:r>
            <a:r>
              <a:rPr lang="en-US" altLang="zh-CN" sz="2000" dirty="0"/>
              <a:t>.</a:t>
            </a:r>
            <a:r>
              <a:rPr lang="en-US" altLang="zh-CN" sz="2000" dirty="0" err="1"/>
              <a:t>docm</a:t>
            </a:r>
            <a:r>
              <a:rPr lang="en-US" altLang="zh-CN" sz="2000" dirty="0"/>
              <a:t>”</a:t>
            </a:r>
            <a:r>
              <a:rPr lang="zh-CN" altLang="en-US" sz="2000" dirty="0"/>
              <a:t>格式，可以通过</a:t>
            </a:r>
            <a:r>
              <a:rPr lang="en-US" altLang="zh-CN" sz="2000" dirty="0"/>
              <a:t>MS Office Word</a:t>
            </a:r>
            <a:r>
              <a:rPr lang="zh-CN" altLang="en-US" sz="2000" dirty="0"/>
              <a:t>打开</a:t>
            </a:r>
          </a:p>
        </p:txBody>
      </p:sp>
      <p:pic>
        <p:nvPicPr>
          <p:cNvPr id="5122" name="图片 1">
            <a:extLst>
              <a:ext uri="{FF2B5EF4-FFF2-40B4-BE49-F238E27FC236}">
                <a16:creationId xmlns:a16="http://schemas.microsoft.com/office/drawing/2014/main" id="{D1374F72-8CF1-402A-9806-C08BD07941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9444" y="549294"/>
            <a:ext cx="5289550" cy="32004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5123" name="图片 1">
            <a:extLst>
              <a:ext uri="{FF2B5EF4-FFF2-40B4-BE49-F238E27FC236}">
                <a16:creationId xmlns:a16="http://schemas.microsoft.com/office/drawing/2014/main" id="{14660677-F766-4D4B-AD26-C4FC74D669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5217" y="4011532"/>
            <a:ext cx="5973209" cy="2297174"/>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768115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3D41B95-5288-402E-8B94-AA25946522D2}"/>
              </a:ext>
            </a:extLst>
          </p:cNvPr>
          <p:cNvSpPr>
            <a:spLocks noGrp="1"/>
          </p:cNvSpPr>
          <p:nvPr>
            <p:ph idx="1"/>
          </p:nvPr>
        </p:nvSpPr>
        <p:spPr>
          <a:xfrm>
            <a:off x="1638299" y="602751"/>
            <a:ext cx="10043417" cy="948647"/>
          </a:xfrm>
        </p:spPr>
        <p:txBody>
          <a:bodyPr>
            <a:normAutofit/>
          </a:bodyPr>
          <a:lstStyle/>
          <a:p>
            <a:r>
              <a:rPr lang="zh-CN" altLang="en-US" sz="2400" dirty="0"/>
              <a:t>点击剪裁浮动工具栏上的尺寸选择下拉列表，有多种预定义剪裁尺寸供用户选择。剪裁尺寸选择，如图</a:t>
            </a:r>
            <a:r>
              <a:rPr lang="en-US" altLang="zh-CN" sz="2400" dirty="0"/>
              <a:t>5-57</a:t>
            </a:r>
            <a:r>
              <a:rPr lang="zh-CN" altLang="en-US" sz="2400" dirty="0"/>
              <a:t>所示。</a:t>
            </a:r>
          </a:p>
        </p:txBody>
      </p:sp>
      <p:pic>
        <p:nvPicPr>
          <p:cNvPr id="8194" name="图片 1">
            <a:extLst>
              <a:ext uri="{FF2B5EF4-FFF2-40B4-BE49-F238E27FC236}">
                <a16:creationId xmlns:a16="http://schemas.microsoft.com/office/drawing/2014/main" id="{9498BD33-0FF4-4A35-B7F7-D9B010D94F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5422" y="1485063"/>
            <a:ext cx="6181867" cy="388787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255EF9AB-FA07-432E-B2A7-F92395CAC1BE}"/>
              </a:ext>
            </a:extLst>
          </p:cNvPr>
          <p:cNvSpPr txBox="1"/>
          <p:nvPr/>
        </p:nvSpPr>
        <p:spPr>
          <a:xfrm>
            <a:off x="5011221" y="5476394"/>
            <a:ext cx="6097712" cy="369332"/>
          </a:xfrm>
          <a:prstGeom prst="rect">
            <a:avLst/>
          </a:prstGeom>
          <a:noFill/>
        </p:spPr>
        <p:txBody>
          <a:bodyPr wrap="square">
            <a:spAutoFit/>
          </a:bodyPr>
          <a:lstStyle/>
          <a:p>
            <a:r>
              <a:rPr lang="zh-CN" altLang="en-US" dirty="0"/>
              <a:t>图</a:t>
            </a:r>
            <a:r>
              <a:rPr lang="en-US" altLang="zh-CN" dirty="0"/>
              <a:t>5-57</a:t>
            </a:r>
            <a:r>
              <a:rPr lang="zh-CN" altLang="en-US" dirty="0"/>
              <a:t>剪裁尺寸选择</a:t>
            </a:r>
          </a:p>
        </p:txBody>
      </p:sp>
    </p:spTree>
    <p:extLst>
      <p:ext uri="{BB962C8B-B14F-4D97-AF65-F5344CB8AC3E}">
        <p14:creationId xmlns:p14="http://schemas.microsoft.com/office/powerpoint/2010/main" val="287238419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7A63B04-8046-4F9E-AAC3-96085F357EC7}"/>
              </a:ext>
            </a:extLst>
          </p:cNvPr>
          <p:cNvSpPr>
            <a:spLocks noGrp="1"/>
          </p:cNvSpPr>
          <p:nvPr>
            <p:ph idx="1"/>
          </p:nvPr>
        </p:nvSpPr>
        <p:spPr>
          <a:xfrm>
            <a:off x="1828924" y="664396"/>
            <a:ext cx="9678132" cy="1976062"/>
          </a:xfrm>
        </p:spPr>
        <p:txBody>
          <a:bodyPr>
            <a:normAutofit fontScale="92500" lnSpcReduction="20000"/>
          </a:bodyPr>
          <a:lstStyle/>
          <a:p>
            <a:pPr>
              <a:lnSpc>
                <a:spcPct val="150000"/>
              </a:lnSpc>
            </a:pPr>
            <a:r>
              <a:rPr lang="en-US" altLang="zh-CN" sz="2400" dirty="0"/>
              <a:t>3</a:t>
            </a:r>
            <a:r>
              <a:rPr lang="zh-CN" altLang="en-US" sz="2400" dirty="0"/>
              <a:t>、照片校正工具</a:t>
            </a:r>
          </a:p>
          <a:p>
            <a:pPr>
              <a:lnSpc>
                <a:spcPct val="150000"/>
              </a:lnSpc>
            </a:pPr>
            <a:r>
              <a:rPr lang="zh-CN" altLang="en-US" sz="2400" dirty="0"/>
              <a:t>点击下方工具栏的</a:t>
            </a:r>
            <a:r>
              <a:rPr lang="en-US" altLang="zh-CN" sz="2400" dirty="0"/>
              <a:t>【</a:t>
            </a:r>
            <a:r>
              <a:rPr lang="zh-CN" altLang="en-US" sz="2400" dirty="0"/>
              <a:t>校正</a:t>
            </a:r>
            <a:r>
              <a:rPr lang="en-US" altLang="zh-CN" sz="2400" dirty="0"/>
              <a:t>】</a:t>
            </a:r>
            <a:r>
              <a:rPr lang="zh-CN" altLang="en-US" sz="2400" dirty="0"/>
              <a:t>按钮，弹出角度校正浮动工具栏，该工具栏上有个角度滑块，可以调整照片偏转的角度。拖动角度滑动条上的滑块，照片将实时偏转角度。照片校正，如图</a:t>
            </a:r>
            <a:r>
              <a:rPr lang="en-US" altLang="zh-CN" sz="2400" dirty="0"/>
              <a:t>5-58</a:t>
            </a:r>
            <a:r>
              <a:rPr lang="zh-CN" altLang="en-US" sz="2400" dirty="0"/>
              <a:t>所示。</a:t>
            </a:r>
          </a:p>
        </p:txBody>
      </p:sp>
      <p:sp>
        <p:nvSpPr>
          <p:cNvPr id="7" name="文本框 6">
            <a:extLst>
              <a:ext uri="{FF2B5EF4-FFF2-40B4-BE49-F238E27FC236}">
                <a16:creationId xmlns:a16="http://schemas.microsoft.com/office/drawing/2014/main" id="{47F4B7BA-CDA6-4637-B0DA-94BF57B23706}"/>
              </a:ext>
            </a:extLst>
          </p:cNvPr>
          <p:cNvSpPr txBox="1"/>
          <p:nvPr/>
        </p:nvSpPr>
        <p:spPr>
          <a:xfrm>
            <a:off x="4589432" y="6315181"/>
            <a:ext cx="3013135" cy="369332"/>
          </a:xfrm>
          <a:prstGeom prst="rect">
            <a:avLst/>
          </a:prstGeom>
          <a:noFill/>
        </p:spPr>
        <p:txBody>
          <a:bodyPr wrap="square">
            <a:spAutoFit/>
          </a:bodyPr>
          <a:lstStyle/>
          <a:p>
            <a:pPr indent="266700" algn="ctr"/>
            <a:r>
              <a:rPr lang="zh-CN" altLang="en-US"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5-58 </a:t>
            </a:r>
            <a:r>
              <a:rPr lang="zh-CN" altLang="en-US" sz="1800" kern="100" dirty="0">
                <a:effectLst/>
                <a:latin typeface="Times New Roman" panose="02020603050405020304" pitchFamily="18" charset="0"/>
                <a:ea typeface="宋体" panose="02010600030101010101" pitchFamily="2" charset="-122"/>
              </a:rPr>
              <a:t>照片校正</a:t>
            </a:r>
            <a:endParaRPr lang="zh-CN" altLang="zh-CN" sz="1800" kern="100" dirty="0">
              <a:effectLst/>
              <a:latin typeface="Times New Roman" panose="02020603050405020304" pitchFamily="18" charset="0"/>
              <a:ea typeface="宋体" panose="02010600030101010101" pitchFamily="2" charset="-122"/>
            </a:endParaRPr>
          </a:p>
        </p:txBody>
      </p:sp>
      <p:pic>
        <p:nvPicPr>
          <p:cNvPr id="2" name="图片 1">
            <a:extLst>
              <a:ext uri="{FF2B5EF4-FFF2-40B4-BE49-F238E27FC236}">
                <a16:creationId xmlns:a16="http://schemas.microsoft.com/office/drawing/2014/main" id="{C7E575B4-37E3-4D2E-A9FF-FE38330E7BB9}"/>
              </a:ext>
            </a:extLst>
          </p:cNvPr>
          <p:cNvPicPr>
            <a:picLocks noChangeAspect="1"/>
          </p:cNvPicPr>
          <p:nvPr/>
        </p:nvPicPr>
        <p:blipFill>
          <a:blip r:embed="rId2"/>
          <a:stretch>
            <a:fillRect/>
          </a:stretch>
        </p:blipFill>
        <p:spPr>
          <a:xfrm>
            <a:off x="3380660" y="2561633"/>
            <a:ext cx="6066782" cy="3753548"/>
          </a:xfrm>
          <a:prstGeom prst="rect">
            <a:avLst/>
          </a:prstGeom>
          <a:ln w="28575">
            <a:solidFill>
              <a:schemeClr val="tx1"/>
            </a:solidFill>
          </a:ln>
        </p:spPr>
      </p:pic>
    </p:spTree>
    <p:extLst>
      <p:ext uri="{BB962C8B-B14F-4D97-AF65-F5344CB8AC3E}">
        <p14:creationId xmlns:p14="http://schemas.microsoft.com/office/powerpoint/2010/main" val="270504228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A026FF-8821-4696-8788-86D4269A22B2}"/>
              </a:ext>
            </a:extLst>
          </p:cNvPr>
          <p:cNvSpPr>
            <a:spLocks noGrp="1"/>
          </p:cNvSpPr>
          <p:nvPr>
            <p:ph type="title"/>
          </p:nvPr>
        </p:nvSpPr>
        <p:spPr>
          <a:xfrm>
            <a:off x="2151136" y="1052200"/>
            <a:ext cx="8911687" cy="608789"/>
          </a:xfrm>
        </p:spPr>
        <p:txBody>
          <a:bodyPr>
            <a:normAutofit/>
          </a:bodyPr>
          <a:lstStyle/>
          <a:p>
            <a:r>
              <a:rPr lang="zh-CN" altLang="en-US" sz="2800" dirty="0"/>
              <a:t>其他功能：</a:t>
            </a:r>
          </a:p>
        </p:txBody>
      </p:sp>
      <p:sp>
        <p:nvSpPr>
          <p:cNvPr id="3" name="内容占位符 2">
            <a:extLst>
              <a:ext uri="{FF2B5EF4-FFF2-40B4-BE49-F238E27FC236}">
                <a16:creationId xmlns:a16="http://schemas.microsoft.com/office/drawing/2014/main" id="{45F6CF53-7D60-4B47-93F2-457CFEFDBE24}"/>
              </a:ext>
            </a:extLst>
          </p:cNvPr>
          <p:cNvSpPr>
            <a:spLocks noGrp="1"/>
          </p:cNvSpPr>
          <p:nvPr>
            <p:ph idx="1"/>
          </p:nvPr>
        </p:nvSpPr>
        <p:spPr>
          <a:xfrm>
            <a:off x="2592925" y="1660989"/>
            <a:ext cx="8915400" cy="2119901"/>
          </a:xfrm>
        </p:spPr>
        <p:txBody>
          <a:bodyPr>
            <a:normAutofit/>
          </a:bodyPr>
          <a:lstStyle/>
          <a:p>
            <a:r>
              <a:rPr lang="en-US" altLang="zh-CN" sz="2400" dirty="0"/>
              <a:t>4</a:t>
            </a:r>
            <a:r>
              <a:rPr lang="zh-CN" altLang="en-US" sz="2400" dirty="0"/>
              <a:t>、消除红眼功能</a:t>
            </a:r>
            <a:endParaRPr lang="en-US" altLang="zh-CN" sz="2400" dirty="0"/>
          </a:p>
          <a:p>
            <a:r>
              <a:rPr lang="en-US" altLang="zh-CN" sz="2400" dirty="0"/>
              <a:t>5</a:t>
            </a:r>
            <a:r>
              <a:rPr lang="zh-CN" altLang="en-US" sz="2400" dirty="0"/>
              <a:t>、强大的调整功能</a:t>
            </a:r>
            <a:endParaRPr lang="en-US" altLang="zh-CN" sz="2400" dirty="0"/>
          </a:p>
          <a:p>
            <a:r>
              <a:rPr lang="en-US" altLang="zh-CN" sz="2400" dirty="0"/>
              <a:t>6</a:t>
            </a:r>
            <a:r>
              <a:rPr lang="zh-CN" altLang="en-US" sz="2400" dirty="0"/>
              <a:t>、一键增强功能</a:t>
            </a:r>
            <a:endParaRPr lang="en-US" altLang="zh-CN" sz="2400" dirty="0"/>
          </a:p>
          <a:p>
            <a:r>
              <a:rPr lang="en-US" altLang="zh-CN" sz="2400" dirty="0"/>
              <a:t>7</a:t>
            </a:r>
            <a:r>
              <a:rPr lang="zh-CN" altLang="en-US" sz="2400" dirty="0"/>
              <a:t>、打印功能</a:t>
            </a:r>
          </a:p>
        </p:txBody>
      </p:sp>
    </p:spTree>
    <p:extLst>
      <p:ext uri="{BB962C8B-B14F-4D97-AF65-F5344CB8AC3E}">
        <p14:creationId xmlns:p14="http://schemas.microsoft.com/office/powerpoint/2010/main" val="138004807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 name="内容占位符 2">
            <a:extLst>
              <a:ext uri="{FF2B5EF4-FFF2-40B4-BE49-F238E27FC236}">
                <a16:creationId xmlns:a16="http://schemas.microsoft.com/office/drawing/2014/main" id="{45F6CF53-7D60-4B47-93F2-457CFEFDBE24}"/>
              </a:ext>
            </a:extLst>
          </p:cNvPr>
          <p:cNvSpPr>
            <a:spLocks noGrp="1"/>
          </p:cNvSpPr>
          <p:nvPr>
            <p:ph idx="1"/>
          </p:nvPr>
        </p:nvSpPr>
        <p:spPr>
          <a:xfrm>
            <a:off x="712023" y="726039"/>
            <a:ext cx="4199024" cy="5602841"/>
          </a:xfrm>
        </p:spPr>
        <p:txBody>
          <a:bodyPr>
            <a:normAutofit/>
          </a:bodyPr>
          <a:lstStyle/>
          <a:p>
            <a:pPr>
              <a:lnSpc>
                <a:spcPct val="120000"/>
              </a:lnSpc>
            </a:pPr>
            <a:r>
              <a:rPr lang="en-US" altLang="zh-CN" sz="2400" dirty="0"/>
              <a:t>Ubuntu18.04</a:t>
            </a:r>
            <a:r>
              <a:rPr lang="zh-CN" altLang="en-US" sz="2400" dirty="0"/>
              <a:t>也支持</a:t>
            </a:r>
            <a:r>
              <a:rPr lang="en-US" altLang="zh-CN" sz="2400" dirty="0"/>
              <a:t>GIMP</a:t>
            </a:r>
            <a:r>
              <a:rPr lang="zh-CN" altLang="en-US" sz="2400" dirty="0"/>
              <a:t>图像编辑器、</a:t>
            </a:r>
            <a:r>
              <a:rPr lang="en-US" altLang="zh-CN" sz="2400" dirty="0" err="1"/>
              <a:t>Pitivi</a:t>
            </a:r>
            <a:r>
              <a:rPr lang="zh-CN" altLang="en-US" sz="2400" dirty="0"/>
              <a:t>视频编辑器。但没有预安装，需要安装后才能启动并使用。</a:t>
            </a:r>
            <a:endParaRPr lang="en-US" altLang="zh-CN" sz="2400" dirty="0"/>
          </a:p>
          <a:p>
            <a:pPr>
              <a:lnSpc>
                <a:spcPct val="120000"/>
              </a:lnSpc>
            </a:pPr>
            <a:r>
              <a:rPr lang="zh-CN" altLang="en-US" sz="2400" dirty="0"/>
              <a:t>可以在界面左侧的</a:t>
            </a:r>
            <a:r>
              <a:rPr lang="en-US" altLang="zh-CN" sz="2400" dirty="0"/>
              <a:t>dock</a:t>
            </a:r>
            <a:r>
              <a:rPr lang="zh-CN" altLang="en-US" sz="2400" dirty="0"/>
              <a:t>面板中单击</a:t>
            </a:r>
            <a:r>
              <a:rPr lang="en-US" altLang="zh-CN" sz="2400" dirty="0"/>
              <a:t>【Ubuntu</a:t>
            </a:r>
            <a:r>
              <a:rPr lang="zh-CN" altLang="en-US" sz="2400" dirty="0"/>
              <a:t>软件</a:t>
            </a:r>
            <a:r>
              <a:rPr lang="en-US" altLang="zh-CN" sz="2400" dirty="0"/>
              <a:t>】</a:t>
            </a:r>
            <a:r>
              <a:rPr lang="zh-CN" altLang="en-US" sz="2400" dirty="0"/>
              <a:t>，打开</a:t>
            </a:r>
            <a:r>
              <a:rPr lang="en-US" altLang="zh-CN" sz="2400" dirty="0"/>
              <a:t>Ubuntu</a:t>
            </a:r>
            <a:r>
              <a:rPr lang="zh-CN" altLang="en-US" sz="2400" dirty="0"/>
              <a:t>软件中心，单击</a:t>
            </a:r>
            <a:r>
              <a:rPr lang="en-US" altLang="zh-CN" sz="2400" dirty="0"/>
              <a:t>【</a:t>
            </a:r>
            <a:r>
              <a:rPr lang="zh-CN" altLang="en-US" sz="2400" dirty="0"/>
              <a:t>全部</a:t>
            </a:r>
            <a:r>
              <a:rPr lang="en-US" altLang="zh-CN" sz="2400" dirty="0"/>
              <a:t>】</a:t>
            </a:r>
            <a:r>
              <a:rPr lang="zh-CN" altLang="en-US" sz="2400" dirty="0"/>
              <a:t>选项卡，在搜索栏中输入“</a:t>
            </a:r>
            <a:r>
              <a:rPr lang="en-US" altLang="zh-CN" sz="2400" dirty="0"/>
              <a:t>GIMP”</a:t>
            </a:r>
            <a:r>
              <a:rPr lang="zh-CN" altLang="en-US" sz="2400" dirty="0"/>
              <a:t>，系统将搜索出</a:t>
            </a:r>
            <a:r>
              <a:rPr lang="en-US" altLang="zh-CN" sz="2400" dirty="0"/>
              <a:t>【</a:t>
            </a:r>
            <a:r>
              <a:rPr lang="en-US" altLang="zh-CN" sz="2400" dirty="0" err="1"/>
              <a:t>PhotoGIMP</a:t>
            </a:r>
            <a:r>
              <a:rPr lang="en-US" altLang="zh-CN" sz="2400" dirty="0"/>
              <a:t>】</a:t>
            </a:r>
            <a:r>
              <a:rPr lang="zh-CN" altLang="en-US" sz="2400" dirty="0"/>
              <a:t>，单击该软件进行安装。</a:t>
            </a:r>
          </a:p>
        </p:txBody>
      </p:sp>
      <p:pic>
        <p:nvPicPr>
          <p:cNvPr id="1026" name="图片 1">
            <a:extLst>
              <a:ext uri="{FF2B5EF4-FFF2-40B4-BE49-F238E27FC236}">
                <a16:creationId xmlns:a16="http://schemas.microsoft.com/office/drawing/2014/main" id="{64072379-CFBC-4FEE-AB9B-31C03E0C9A6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911047" y="947984"/>
            <a:ext cx="7107121" cy="393842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75"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文本框 11">
            <a:extLst>
              <a:ext uri="{FF2B5EF4-FFF2-40B4-BE49-F238E27FC236}">
                <a16:creationId xmlns:a16="http://schemas.microsoft.com/office/drawing/2014/main" id="{43BEDB7C-8932-4B12-8905-5DFD47918C58}"/>
              </a:ext>
            </a:extLst>
          </p:cNvPr>
          <p:cNvSpPr txBox="1"/>
          <p:nvPr/>
        </p:nvSpPr>
        <p:spPr>
          <a:xfrm>
            <a:off x="6934212" y="5391292"/>
            <a:ext cx="3585681" cy="369332"/>
          </a:xfrm>
          <a:prstGeom prst="rect">
            <a:avLst/>
          </a:prstGeom>
          <a:noFill/>
        </p:spPr>
        <p:txBody>
          <a:bodyPr wrap="square">
            <a:spAutoFit/>
          </a:bodyPr>
          <a:lstStyle/>
          <a:p>
            <a:pPr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5-60 </a:t>
            </a:r>
            <a:r>
              <a:rPr lang="zh-CN" altLang="zh-CN" sz="1800" kern="100" dirty="0">
                <a:effectLst/>
                <a:latin typeface="Times New Roman" panose="02020603050405020304" pitchFamily="18" charset="0"/>
                <a:ea typeface="宋体" panose="02010600030101010101" pitchFamily="2" charset="-122"/>
              </a:rPr>
              <a:t>搜索“</a:t>
            </a:r>
            <a:r>
              <a:rPr lang="en-US" altLang="zh-CN" sz="1800" kern="100" dirty="0">
                <a:effectLst/>
                <a:latin typeface="Times New Roman" panose="02020603050405020304" pitchFamily="18" charset="0"/>
                <a:ea typeface="宋体" panose="02010600030101010101" pitchFamily="2" charset="-122"/>
              </a:rPr>
              <a:t>GIMP</a:t>
            </a:r>
            <a:r>
              <a:rPr lang="zh-CN" altLang="zh-CN" sz="1800" kern="100" dirty="0">
                <a:effectLst/>
                <a:latin typeface="Times New Roman" panose="02020603050405020304" pitchFamily="18" charset="0"/>
                <a:ea typeface="宋体" panose="02010600030101010101" pitchFamily="2" charset="-122"/>
              </a:rPr>
              <a:t>软件”</a:t>
            </a:r>
          </a:p>
        </p:txBody>
      </p:sp>
    </p:spTree>
    <p:extLst>
      <p:ext uri="{BB962C8B-B14F-4D97-AF65-F5344CB8AC3E}">
        <p14:creationId xmlns:p14="http://schemas.microsoft.com/office/powerpoint/2010/main" val="407328517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EDE81F4B-86EA-4012-A180-D1163527EA07}"/>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049" name="图片 1">
            <a:extLst>
              <a:ext uri="{FF2B5EF4-FFF2-40B4-BE49-F238E27FC236}">
                <a16:creationId xmlns:a16="http://schemas.microsoft.com/office/drawing/2014/main" id="{3B8173F0-58FF-4A9C-98E9-2D8AF77B1F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6243" y="873594"/>
            <a:ext cx="6979896" cy="4191297"/>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6E10FD8C-8388-4DB2-9BA6-8610A9E18AF1}"/>
              </a:ext>
            </a:extLst>
          </p:cNvPr>
          <p:cNvSpPr>
            <a:spLocks noChangeArrowheads="1"/>
          </p:cNvSpPr>
          <p:nvPr/>
        </p:nvSpPr>
        <p:spPr bwMode="auto">
          <a:xfrm>
            <a:off x="4756933" y="5281230"/>
            <a:ext cx="615422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图</a:t>
            </a: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5-61 </a:t>
            </a:r>
            <a:r>
              <a:rPr kumimoji="0" lang="zh-CN" altLang="en-US"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安装“</a:t>
            </a:r>
            <a:r>
              <a:rPr kumimoji="0" lang="en-US" altLang="zh-CN" sz="2000" b="0" i="0" u="none" strike="noStrike" cap="none" normalizeH="0" baseline="0" dirty="0" err="1">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PhotoGIMP</a:t>
            </a: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a:t>
            </a:r>
            <a:r>
              <a:rPr kumimoji="0" lang="zh-CN" altLang="en-US"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软件</a:t>
            </a:r>
            <a:endParaRPr kumimoji="0" lang="zh-CN" altLang="en-US" sz="4400" b="0" i="0" u="none" strike="noStrike" cap="none" normalizeH="0" baseline="0" dirty="0">
              <a:ln>
                <a:noFill/>
              </a:ln>
              <a:solidFill>
                <a:schemeClr val="tx1"/>
              </a:solidFill>
              <a:effectLst/>
              <a:latin typeface="Arial" panose="020B0604020202020204" pitchFamily="34" charset="0"/>
            </a:endParaRPr>
          </a:p>
        </p:txBody>
      </p:sp>
      <p:sp>
        <p:nvSpPr>
          <p:cNvPr id="7" name="内容占位符 2">
            <a:extLst>
              <a:ext uri="{FF2B5EF4-FFF2-40B4-BE49-F238E27FC236}">
                <a16:creationId xmlns:a16="http://schemas.microsoft.com/office/drawing/2014/main" id="{490F68AD-A9CF-4F08-8103-88DD44F84382}"/>
              </a:ext>
            </a:extLst>
          </p:cNvPr>
          <p:cNvSpPr>
            <a:spLocks noGrp="1"/>
          </p:cNvSpPr>
          <p:nvPr>
            <p:ph idx="1"/>
          </p:nvPr>
        </p:nvSpPr>
        <p:spPr>
          <a:xfrm>
            <a:off x="1023992" y="1340487"/>
            <a:ext cx="3414444" cy="1505455"/>
          </a:xfrm>
        </p:spPr>
        <p:txBody>
          <a:bodyPr>
            <a:normAutofit/>
          </a:bodyPr>
          <a:lstStyle/>
          <a:p>
            <a:pPr>
              <a:lnSpc>
                <a:spcPct val="120000"/>
              </a:lnSpc>
            </a:pPr>
            <a:r>
              <a:rPr lang="en-US" altLang="zh-CN" sz="2400" dirty="0"/>
              <a:t>【</a:t>
            </a:r>
            <a:r>
              <a:rPr lang="en-US" altLang="zh-CN" sz="2400" dirty="0" err="1"/>
              <a:t>PhotoGIMP</a:t>
            </a:r>
            <a:r>
              <a:rPr lang="en-US" altLang="zh-CN" sz="2400" dirty="0"/>
              <a:t>】</a:t>
            </a:r>
            <a:r>
              <a:rPr lang="zh-CN" altLang="en-US" sz="2400" dirty="0"/>
              <a:t>软件安装如图</a:t>
            </a:r>
            <a:r>
              <a:rPr lang="en-US" altLang="zh-CN" sz="2400" dirty="0"/>
              <a:t>5-61</a:t>
            </a:r>
            <a:r>
              <a:rPr lang="zh-CN" altLang="en-US" sz="2400" dirty="0"/>
              <a:t>所示。</a:t>
            </a:r>
          </a:p>
        </p:txBody>
      </p:sp>
    </p:spTree>
    <p:extLst>
      <p:ext uri="{BB962C8B-B14F-4D97-AF65-F5344CB8AC3E}">
        <p14:creationId xmlns:p14="http://schemas.microsoft.com/office/powerpoint/2010/main" val="149676867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B3EA7B-6758-4AB9-9B82-DF1DBB86B030}"/>
              </a:ext>
            </a:extLst>
          </p:cNvPr>
          <p:cNvSpPr>
            <a:spLocks noGrp="1"/>
          </p:cNvSpPr>
          <p:nvPr>
            <p:ph type="title"/>
          </p:nvPr>
        </p:nvSpPr>
        <p:spPr>
          <a:xfrm>
            <a:off x="2592925" y="818073"/>
            <a:ext cx="8911687" cy="1280890"/>
          </a:xfrm>
        </p:spPr>
        <p:txBody>
          <a:bodyPr/>
          <a:lstStyle/>
          <a:p>
            <a:r>
              <a:rPr lang="en-US" altLang="zh-CN" dirty="0"/>
              <a:t>5.5 </a:t>
            </a:r>
            <a:r>
              <a:rPr lang="zh-CN" altLang="en-US" dirty="0"/>
              <a:t>多媒体功能软件</a:t>
            </a:r>
            <a:endParaRPr lang="en-US" altLang="zh-CN" dirty="0"/>
          </a:p>
        </p:txBody>
      </p:sp>
      <p:sp>
        <p:nvSpPr>
          <p:cNvPr id="3" name="内容占位符 2">
            <a:extLst>
              <a:ext uri="{FF2B5EF4-FFF2-40B4-BE49-F238E27FC236}">
                <a16:creationId xmlns:a16="http://schemas.microsoft.com/office/drawing/2014/main" id="{AA2AA04B-1B56-49D2-B7F8-8A9C64FAE62F}"/>
              </a:ext>
            </a:extLst>
          </p:cNvPr>
          <p:cNvSpPr>
            <a:spLocks noGrp="1"/>
          </p:cNvSpPr>
          <p:nvPr>
            <p:ph idx="1"/>
          </p:nvPr>
        </p:nvSpPr>
        <p:spPr>
          <a:xfrm>
            <a:off x="2592925" y="1905000"/>
            <a:ext cx="8915400" cy="3777622"/>
          </a:xfrm>
        </p:spPr>
        <p:txBody>
          <a:bodyPr>
            <a:normAutofit/>
          </a:bodyPr>
          <a:lstStyle/>
          <a:p>
            <a:r>
              <a:rPr lang="en-US" altLang="zh-CN" sz="2400" dirty="0">
                <a:solidFill>
                  <a:schemeClr val="tx1"/>
                </a:solidFill>
              </a:rPr>
              <a:t>5.5.1 Rhythmbox</a:t>
            </a:r>
            <a:r>
              <a:rPr lang="zh-CN" altLang="en-US" sz="2400" dirty="0">
                <a:solidFill>
                  <a:schemeClr val="tx1"/>
                </a:solidFill>
              </a:rPr>
              <a:t>音乐播放</a:t>
            </a:r>
            <a:endParaRPr lang="en-US" altLang="zh-CN" sz="2400" dirty="0">
              <a:solidFill>
                <a:schemeClr val="tx1"/>
              </a:solidFill>
            </a:endParaRPr>
          </a:p>
          <a:p>
            <a:r>
              <a:rPr lang="en-US" altLang="zh-CN" sz="2400" dirty="0">
                <a:solidFill>
                  <a:schemeClr val="tx1"/>
                </a:solidFill>
              </a:rPr>
              <a:t>5.5.2  Totem</a:t>
            </a:r>
            <a:r>
              <a:rPr lang="zh-CN" altLang="en-US" sz="2400" dirty="0">
                <a:solidFill>
                  <a:schemeClr val="tx1"/>
                </a:solidFill>
              </a:rPr>
              <a:t>电影播放器</a:t>
            </a:r>
            <a:endParaRPr lang="en-US" altLang="zh-CN" sz="2400" dirty="0">
              <a:solidFill>
                <a:schemeClr val="tx1"/>
              </a:solidFill>
            </a:endParaRPr>
          </a:p>
        </p:txBody>
      </p:sp>
    </p:spTree>
    <p:extLst>
      <p:ext uri="{BB962C8B-B14F-4D97-AF65-F5344CB8AC3E}">
        <p14:creationId xmlns:p14="http://schemas.microsoft.com/office/powerpoint/2010/main" val="138081290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3078" name="Rectangle 71">
            <a:extLst>
              <a:ext uri="{FF2B5EF4-FFF2-40B4-BE49-F238E27FC236}">
                <a16:creationId xmlns:a16="http://schemas.microsoft.com/office/drawing/2014/main" id="{175CD74B-9CE8-4F20-A3E4-A22A7F0360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33B3EA7B-6758-4AB9-9B82-DF1DBB86B030}"/>
              </a:ext>
            </a:extLst>
          </p:cNvPr>
          <p:cNvSpPr>
            <a:spLocks noGrp="1"/>
          </p:cNvSpPr>
          <p:nvPr>
            <p:ph type="title"/>
          </p:nvPr>
        </p:nvSpPr>
        <p:spPr>
          <a:xfrm>
            <a:off x="1794897" y="624110"/>
            <a:ext cx="9712998" cy="1280890"/>
          </a:xfrm>
        </p:spPr>
        <p:txBody>
          <a:bodyPr>
            <a:normAutofit/>
          </a:bodyPr>
          <a:lstStyle/>
          <a:p>
            <a:r>
              <a:rPr lang="en-US" altLang="zh-CN" dirty="0"/>
              <a:t>5.5.1</a:t>
            </a:r>
            <a:r>
              <a:rPr lang="zh-CN" altLang="en-US" dirty="0"/>
              <a:t> </a:t>
            </a:r>
            <a:r>
              <a:rPr lang="en-US" altLang="zh-CN" dirty="0"/>
              <a:t>Rhythmbox</a:t>
            </a:r>
            <a:r>
              <a:rPr lang="zh-CN" altLang="en-US" dirty="0"/>
              <a:t>音乐播放</a:t>
            </a:r>
            <a:endParaRPr lang="en-US" altLang="zh-CN" dirty="0"/>
          </a:p>
        </p:txBody>
      </p:sp>
      <p:sp>
        <p:nvSpPr>
          <p:cNvPr id="3079" name="Rectangle 73">
            <a:extLst>
              <a:ext uri="{FF2B5EF4-FFF2-40B4-BE49-F238E27FC236}">
                <a16:creationId xmlns:a16="http://schemas.microsoft.com/office/drawing/2014/main" id="{99C44665-BECF-4482-A00C-E4BE2A87DC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080" name="Freeform 11">
            <a:extLst>
              <a:ext uri="{FF2B5EF4-FFF2-40B4-BE49-F238E27FC236}">
                <a16:creationId xmlns:a16="http://schemas.microsoft.com/office/drawing/2014/main" id="{20398C1D-D011-4BA8-AC81-E829677B8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graphicFrame>
        <p:nvGraphicFramePr>
          <p:cNvPr id="3081" name="内容占位符 2">
            <a:extLst>
              <a:ext uri="{FF2B5EF4-FFF2-40B4-BE49-F238E27FC236}">
                <a16:creationId xmlns:a16="http://schemas.microsoft.com/office/drawing/2014/main" id="{915B3180-9D01-4BA1-A612-658BB38C18C7}"/>
              </a:ext>
            </a:extLst>
          </p:cNvPr>
          <p:cNvGraphicFramePr>
            <a:graphicFrameLocks noGrp="1"/>
          </p:cNvGraphicFramePr>
          <p:nvPr>
            <p:ph idx="1"/>
            <p:extLst>
              <p:ext uri="{D42A27DB-BD31-4B8C-83A1-F6EECF244321}">
                <p14:modId xmlns:p14="http://schemas.microsoft.com/office/powerpoint/2010/main" val="708783284"/>
              </p:ext>
            </p:extLst>
          </p:nvPr>
        </p:nvGraphicFramePr>
        <p:xfrm>
          <a:off x="1866816" y="1905000"/>
          <a:ext cx="8987404" cy="36539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4" name="图片 1">
            <a:extLst>
              <a:ext uri="{FF2B5EF4-FFF2-40B4-BE49-F238E27FC236}">
                <a16:creationId xmlns:a16="http://schemas.microsoft.com/office/drawing/2014/main" id="{095C1644-7A1C-4EDC-B38D-57B67DD035C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760450" y="3949893"/>
            <a:ext cx="463636" cy="5707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69127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图片 1">
            <a:extLst>
              <a:ext uri="{FF2B5EF4-FFF2-40B4-BE49-F238E27FC236}">
                <a16:creationId xmlns:a16="http://schemas.microsoft.com/office/drawing/2014/main" id="{FFDF7F68-6FF5-48A0-80C8-F6623E8141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5133" y="629897"/>
            <a:ext cx="8696017" cy="51544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117E5CE8-8234-4583-BE59-96413320DCCF}"/>
              </a:ext>
            </a:extLst>
          </p:cNvPr>
          <p:cNvSpPr txBox="1"/>
          <p:nvPr/>
        </p:nvSpPr>
        <p:spPr>
          <a:xfrm>
            <a:off x="3047144" y="5858770"/>
            <a:ext cx="6097712" cy="369332"/>
          </a:xfrm>
          <a:prstGeom prst="rect">
            <a:avLst/>
          </a:prstGeom>
          <a:noFill/>
        </p:spPr>
        <p:txBody>
          <a:bodyPr wrap="square">
            <a:spAutoFit/>
          </a:bodyPr>
          <a:lstStyle/>
          <a:p>
            <a:pPr indent="266700"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5-62 Rhythmbox</a:t>
            </a:r>
            <a:r>
              <a:rPr lang="zh-CN" altLang="zh-CN" sz="1800" kern="100" dirty="0">
                <a:effectLst/>
                <a:latin typeface="Times New Roman" panose="02020603050405020304" pitchFamily="18" charset="0"/>
                <a:ea typeface="宋体" panose="02010600030101010101" pitchFamily="2" charset="-122"/>
              </a:rPr>
              <a:t>音乐播放器</a:t>
            </a:r>
          </a:p>
        </p:txBody>
      </p:sp>
    </p:spTree>
    <p:extLst>
      <p:ext uri="{BB962C8B-B14F-4D97-AF65-F5344CB8AC3E}">
        <p14:creationId xmlns:p14="http://schemas.microsoft.com/office/powerpoint/2010/main" val="61867037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4690D15-0ACA-44B8-BF5F-32C20D2A0DAF}"/>
              </a:ext>
            </a:extLst>
          </p:cNvPr>
          <p:cNvSpPr>
            <a:spLocks noGrp="1"/>
          </p:cNvSpPr>
          <p:nvPr>
            <p:ph idx="1"/>
          </p:nvPr>
        </p:nvSpPr>
        <p:spPr>
          <a:xfrm>
            <a:off x="1787827" y="654121"/>
            <a:ext cx="8915400" cy="5530921"/>
          </a:xfrm>
        </p:spPr>
        <p:txBody>
          <a:bodyPr>
            <a:normAutofit/>
          </a:bodyPr>
          <a:lstStyle/>
          <a:p>
            <a:r>
              <a:rPr lang="en-US" altLang="zh-CN" sz="2400" dirty="0"/>
              <a:t>Rhythmbox</a:t>
            </a:r>
            <a:r>
              <a:rPr lang="zh-CN" altLang="en-US" sz="2400" dirty="0"/>
              <a:t>音乐播放器主要功能，包括：</a:t>
            </a:r>
          </a:p>
          <a:p>
            <a:pPr lvl="1"/>
            <a:r>
              <a:rPr lang="zh-CN" altLang="en-US" sz="2400" dirty="0"/>
              <a:t>播放音乐库中各种格式的音乐文件。</a:t>
            </a:r>
          </a:p>
          <a:p>
            <a:pPr lvl="1"/>
            <a:r>
              <a:rPr lang="zh-CN" altLang="en-US" sz="2400" dirty="0"/>
              <a:t>通过元数据读取显示关于歌曲的信息。</a:t>
            </a:r>
          </a:p>
          <a:p>
            <a:pPr lvl="1"/>
            <a:r>
              <a:rPr lang="zh-CN" altLang="en-US" sz="2400" dirty="0"/>
              <a:t>以有组织的视图显示歌曲。</a:t>
            </a:r>
          </a:p>
          <a:p>
            <a:pPr lvl="1"/>
            <a:r>
              <a:rPr lang="zh-CN" altLang="en-US" sz="2400" dirty="0"/>
              <a:t>从音乐库视图中拖曳以创建静态播放列表。</a:t>
            </a:r>
          </a:p>
          <a:p>
            <a:pPr lvl="1"/>
            <a:r>
              <a:rPr lang="zh-CN" altLang="en-US" sz="2400" dirty="0"/>
              <a:t>根据条件创建自动播放列表。</a:t>
            </a:r>
          </a:p>
          <a:p>
            <a:pPr lvl="1"/>
            <a:r>
              <a:rPr lang="zh-CN" altLang="en-US" sz="2400" dirty="0"/>
              <a:t>在音乐库和播放列表中搜索歌曲。</a:t>
            </a:r>
          </a:p>
          <a:p>
            <a:pPr lvl="1"/>
            <a:r>
              <a:rPr lang="zh-CN" altLang="en-US" sz="2400" dirty="0"/>
              <a:t>收听</a:t>
            </a:r>
            <a:r>
              <a:rPr lang="en-US" altLang="zh-CN" sz="2400" dirty="0"/>
              <a:t>Internet</a:t>
            </a:r>
            <a:r>
              <a:rPr lang="zh-CN" altLang="en-US" sz="2400" dirty="0"/>
              <a:t>电台。</a:t>
            </a:r>
          </a:p>
          <a:p>
            <a:pPr lvl="1"/>
            <a:r>
              <a:rPr lang="zh-CN" altLang="en-US" sz="2400" dirty="0"/>
              <a:t>读取音频光盘，并从网上获取音轨标题等信息。</a:t>
            </a:r>
          </a:p>
          <a:p>
            <a:pPr lvl="1"/>
            <a:r>
              <a:rPr lang="zh-CN" altLang="en-US" sz="2400" dirty="0"/>
              <a:t>将播放列表刻录成音频光盘。</a:t>
            </a:r>
          </a:p>
          <a:p>
            <a:endParaRPr lang="zh-CN" altLang="en-US" sz="2400" dirty="0"/>
          </a:p>
        </p:txBody>
      </p:sp>
    </p:spTree>
    <p:extLst>
      <p:ext uri="{BB962C8B-B14F-4D97-AF65-F5344CB8AC3E}">
        <p14:creationId xmlns:p14="http://schemas.microsoft.com/office/powerpoint/2010/main" val="951401139"/>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B3EA7B-6758-4AB9-9B82-DF1DBB86B030}"/>
              </a:ext>
            </a:extLst>
          </p:cNvPr>
          <p:cNvSpPr>
            <a:spLocks noGrp="1"/>
          </p:cNvSpPr>
          <p:nvPr>
            <p:ph type="title"/>
          </p:nvPr>
        </p:nvSpPr>
        <p:spPr>
          <a:xfrm>
            <a:off x="1794897" y="624110"/>
            <a:ext cx="9712998" cy="1280890"/>
          </a:xfrm>
        </p:spPr>
        <p:txBody>
          <a:bodyPr>
            <a:normAutofit/>
          </a:bodyPr>
          <a:lstStyle/>
          <a:p>
            <a:r>
              <a:rPr lang="en-US" altLang="zh-CN" dirty="0"/>
              <a:t>5.5.2</a:t>
            </a:r>
            <a:r>
              <a:rPr lang="zh-CN" altLang="en-US" dirty="0"/>
              <a:t> </a:t>
            </a:r>
            <a:r>
              <a:rPr lang="en-US" altLang="zh-CN" dirty="0"/>
              <a:t>Totem</a:t>
            </a:r>
            <a:r>
              <a:rPr lang="zh-CN" altLang="en-US" dirty="0"/>
              <a:t>电影播放器</a:t>
            </a:r>
            <a:endParaRPr lang="en-US" altLang="zh-CN" dirty="0"/>
          </a:p>
        </p:txBody>
      </p:sp>
      <p:graphicFrame>
        <p:nvGraphicFramePr>
          <p:cNvPr id="3081" name="内容占位符 2">
            <a:extLst>
              <a:ext uri="{FF2B5EF4-FFF2-40B4-BE49-F238E27FC236}">
                <a16:creationId xmlns:a16="http://schemas.microsoft.com/office/drawing/2014/main" id="{915B3180-9D01-4BA1-A612-658BB38C18C7}"/>
              </a:ext>
            </a:extLst>
          </p:cNvPr>
          <p:cNvGraphicFramePr>
            <a:graphicFrameLocks noGrp="1"/>
          </p:cNvGraphicFramePr>
          <p:nvPr>
            <p:ph idx="1"/>
            <p:extLst>
              <p:ext uri="{D42A27DB-BD31-4B8C-83A1-F6EECF244321}">
                <p14:modId xmlns:p14="http://schemas.microsoft.com/office/powerpoint/2010/main" val="3953085219"/>
              </p:ext>
            </p:extLst>
          </p:nvPr>
        </p:nvGraphicFramePr>
        <p:xfrm>
          <a:off x="1794897" y="2222983"/>
          <a:ext cx="8987404" cy="36539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73280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6B040FD-D796-438E-81C4-364A6DAD6612}"/>
              </a:ext>
            </a:extLst>
          </p:cNvPr>
          <p:cNvSpPr>
            <a:spLocks noGrp="1"/>
          </p:cNvSpPr>
          <p:nvPr>
            <p:ph idx="1"/>
          </p:nvPr>
        </p:nvSpPr>
        <p:spPr>
          <a:xfrm>
            <a:off x="1598827" y="458432"/>
            <a:ext cx="3548526" cy="5038241"/>
          </a:xfrm>
        </p:spPr>
        <p:txBody>
          <a:bodyPr>
            <a:normAutofit lnSpcReduction="10000"/>
          </a:bodyPr>
          <a:lstStyle/>
          <a:p>
            <a:pPr>
              <a:lnSpc>
                <a:spcPct val="160000"/>
              </a:lnSpc>
            </a:pPr>
            <a:r>
              <a:rPr lang="zh-CN" altLang="en-US" sz="2400" dirty="0"/>
              <a:t>作为一款办公软件， </a:t>
            </a:r>
            <a:endParaRPr lang="en-US" altLang="zh-CN" sz="2400" dirty="0"/>
          </a:p>
          <a:p>
            <a:pPr marL="0" indent="0">
              <a:lnSpc>
                <a:spcPct val="160000"/>
              </a:lnSpc>
              <a:buNone/>
            </a:pPr>
            <a:r>
              <a:rPr lang="en-US" altLang="zh-CN" sz="2400" dirty="0"/>
              <a:t>LibreOffice Writer</a:t>
            </a:r>
            <a:r>
              <a:rPr lang="zh-CN" altLang="en-US" sz="2400" dirty="0"/>
              <a:t>具有强大的功能，其中众多的功能键和快捷键为 </a:t>
            </a:r>
            <a:endParaRPr lang="en-US" altLang="zh-CN" sz="2400" dirty="0"/>
          </a:p>
          <a:p>
            <a:pPr marL="0" indent="0">
              <a:lnSpc>
                <a:spcPct val="160000"/>
              </a:lnSpc>
              <a:buNone/>
            </a:pPr>
            <a:r>
              <a:rPr lang="en-US" altLang="zh-CN" sz="2400" dirty="0"/>
              <a:t>LibreOffice Writer</a:t>
            </a:r>
            <a:r>
              <a:rPr lang="zh-CN" altLang="en-US" sz="2400" dirty="0"/>
              <a:t>提供了丰富的键盘操作。</a:t>
            </a:r>
            <a:endParaRPr lang="en-US" altLang="zh-CN" sz="2400" dirty="0"/>
          </a:p>
          <a:p>
            <a:pPr>
              <a:lnSpc>
                <a:spcPct val="160000"/>
              </a:lnSpc>
            </a:pPr>
            <a:r>
              <a:rPr lang="zh-CN" altLang="en-US" sz="2400" dirty="0"/>
              <a:t> </a:t>
            </a:r>
            <a:r>
              <a:rPr lang="en-US" altLang="zh-CN" sz="2400" dirty="0"/>
              <a:t>LibreOffice Writer</a:t>
            </a:r>
            <a:r>
              <a:rPr lang="zh-CN" altLang="en-US" sz="2400" dirty="0"/>
              <a:t>的功能键见表</a:t>
            </a:r>
            <a:r>
              <a:rPr lang="en-US" altLang="zh-CN" sz="2400" dirty="0"/>
              <a:t>5-2</a:t>
            </a:r>
            <a:r>
              <a:rPr lang="zh-CN" altLang="en-US" sz="2400" dirty="0"/>
              <a:t>。</a:t>
            </a:r>
          </a:p>
          <a:p>
            <a:pPr>
              <a:lnSpc>
                <a:spcPct val="160000"/>
              </a:lnSpc>
            </a:pPr>
            <a:endParaRPr lang="zh-CN" altLang="en-US" sz="2400" dirty="0"/>
          </a:p>
        </p:txBody>
      </p:sp>
      <p:graphicFrame>
        <p:nvGraphicFramePr>
          <p:cNvPr id="4" name="表格 -1">
            <a:extLst>
              <a:ext uri="{FF2B5EF4-FFF2-40B4-BE49-F238E27FC236}">
                <a16:creationId xmlns:a16="http://schemas.microsoft.com/office/drawing/2014/main" id="{DD109B6B-B14D-4E28-8B2E-E8AF6C5E7FB3}"/>
              </a:ext>
            </a:extLst>
          </p:cNvPr>
          <p:cNvGraphicFramePr/>
          <p:nvPr>
            <p:extLst>
              <p:ext uri="{D42A27DB-BD31-4B8C-83A1-F6EECF244321}">
                <p14:modId xmlns:p14="http://schemas.microsoft.com/office/powerpoint/2010/main" val="1867787320"/>
              </p:ext>
            </p:extLst>
          </p:nvPr>
        </p:nvGraphicFramePr>
        <p:xfrm>
          <a:off x="5684392" y="369332"/>
          <a:ext cx="5754812" cy="6411076"/>
        </p:xfrm>
        <a:graphic>
          <a:graphicData uri="http://schemas.openxmlformats.org/drawingml/2006/table">
            <a:tbl>
              <a:tblPr firstRow="1" bandRow="1">
                <a:tableStyleId>{5940675A-B579-460E-94D1-54222C63F5DA}</a:tableStyleId>
              </a:tblPr>
              <a:tblGrid>
                <a:gridCol w="1740313">
                  <a:extLst>
                    <a:ext uri="{9D8B030D-6E8A-4147-A177-3AD203B41FA5}">
                      <a16:colId xmlns:a16="http://schemas.microsoft.com/office/drawing/2014/main" val="20000"/>
                    </a:ext>
                  </a:extLst>
                </a:gridCol>
                <a:gridCol w="4014499">
                  <a:extLst>
                    <a:ext uri="{9D8B030D-6E8A-4147-A177-3AD203B41FA5}">
                      <a16:colId xmlns:a16="http://schemas.microsoft.com/office/drawing/2014/main" val="20001"/>
                    </a:ext>
                  </a:extLst>
                </a:gridCol>
              </a:tblGrid>
              <a:tr h="228967">
                <a:tc>
                  <a:txBody>
                    <a:bodyPr/>
                    <a:lstStyle/>
                    <a:p>
                      <a:pPr marL="0" indent="0" algn="ctr">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快捷键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ctr">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效果</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F2</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公式编辑栏</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Ctrl+F2</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插入字段</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F3</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执行自动图文集</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Ctrl+F3</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编辑自动图文集</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F4</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打开数据源视图</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Shift+F4</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选择下一个框架</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F5</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打开</a:t>
                      </a: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关闭导航</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Ctrl+Shift+F5</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打开“导航”，转到页码</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F7</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拼写检查</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Ctrl+F7</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同义词库</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F8</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扩展模式</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Ctrl+F8</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dirty="0">
                          <a:latin typeface="Times New Roman" panose="02020603050405020304" pitchFamily="18" charset="0"/>
                          <a:ea typeface="Times New Roman" panose="02020603050405020304" pitchFamily="18" charset="0"/>
                          <a:cs typeface="Times New Roman" panose="02020603050405020304" pitchFamily="18" charset="0"/>
                        </a:rPr>
                        <a:t>显示</a:t>
                      </a:r>
                      <a:r>
                        <a:rPr lang="en-US" altLang="zh-CN" sz="1100" b="0" u="none" dirty="0">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100" b="0" u="none" dirty="0">
                          <a:latin typeface="Times New Roman" panose="02020603050405020304" pitchFamily="18" charset="0"/>
                          <a:ea typeface="Times New Roman" panose="02020603050405020304" pitchFamily="18" charset="0"/>
                          <a:cs typeface="Times New Roman" panose="02020603050405020304" pitchFamily="18" charset="0"/>
                        </a:rPr>
                        <a:t>隐藏字段阴影</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2"/>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Shift+F8</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其他选择模式</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3"/>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Ctrl+Shift+F8</a:t>
                      </a:r>
                      <a:r>
                        <a:rPr lang="zh-CN" altLang="en-US" sz="1100" b="0" u="none">
                          <a:latin typeface="宋体" panose="02010600030101010101" pitchFamily="2" charset="-122"/>
                          <a:ea typeface="宋体" panose="02010600030101010101" pitchFamily="2" charset="-122"/>
                          <a:cs typeface="宋体" panose="02010600030101010101" pitchFamily="2" charset="-122"/>
                        </a:rPr>
                        <a:t>键</a:t>
                      </a:r>
                      <a:endPar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方块选择模式</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4"/>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F9</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更新字段</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5"/>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Ctrl+F9</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显示字段</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6"/>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Shift+F9</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计算表格</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7"/>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Ctrl+Shift+F9</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更新输入字段和输入列表</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8"/>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Ctrl+F10</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打开</a:t>
                      </a: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关闭非打印字符</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9"/>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F11</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打开</a:t>
                      </a: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关闭样式和格式窗口</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20"/>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Shift+F11</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创建样式</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21"/>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Ctrl+F11</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组合键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将焦点设置到“应用样式”框</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22"/>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Ctrl+Shift+F11</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更新样式</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23"/>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F12</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显示编号</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24"/>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Ctrl+F12</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插入或编辑表格</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25"/>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Shift+F12</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显示项目符号</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26"/>
                  </a:ext>
                </a:extLst>
              </a:tr>
              <a:tr h="228967">
                <a:tc>
                  <a:txBody>
                    <a:bodyPr/>
                    <a:lstStyle/>
                    <a:p>
                      <a:pPr marL="0" indent="0" algn="l">
                        <a:buNone/>
                      </a:pPr>
                      <a:r>
                        <a:rPr lang="en-US" altLang="zh-CN" sz="1100" b="0" u="none">
                          <a:latin typeface="Times New Roman" panose="02020603050405020304" pitchFamily="18" charset="0"/>
                          <a:ea typeface="Times New Roman" panose="02020603050405020304" pitchFamily="18" charset="0"/>
                          <a:cs typeface="Times New Roman" panose="02020603050405020304" pitchFamily="18" charset="0"/>
                        </a:rPr>
                        <a:t>Ctrl+Shift+F12</a:t>
                      </a:r>
                      <a:r>
                        <a:rPr lang="zh-CN" altLang="en-US" sz="11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100" b="0" u="none" dirty="0">
                          <a:latin typeface="Times New Roman" panose="02020603050405020304" pitchFamily="18" charset="0"/>
                          <a:ea typeface="Times New Roman" panose="02020603050405020304" pitchFamily="18" charset="0"/>
                          <a:cs typeface="Times New Roman" panose="02020603050405020304" pitchFamily="18" charset="0"/>
                        </a:rPr>
                        <a:t>隐藏编号</a:t>
                      </a:r>
                      <a:r>
                        <a:rPr lang="en-US" altLang="zh-CN" sz="1100" b="0" u="none" dirty="0">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100" b="0" u="none" dirty="0">
                          <a:latin typeface="Times New Roman" panose="02020603050405020304" pitchFamily="18" charset="0"/>
                          <a:ea typeface="Times New Roman" panose="02020603050405020304" pitchFamily="18" charset="0"/>
                          <a:cs typeface="Times New Roman" panose="02020603050405020304" pitchFamily="18" charset="0"/>
                        </a:rPr>
                        <a:t>项目符号</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27"/>
                  </a:ext>
                </a:extLst>
              </a:tr>
            </a:tbl>
          </a:graphicData>
        </a:graphic>
      </p:graphicFrame>
      <p:sp>
        <p:nvSpPr>
          <p:cNvPr id="2" name="文本框 1">
            <a:extLst>
              <a:ext uri="{FF2B5EF4-FFF2-40B4-BE49-F238E27FC236}">
                <a16:creationId xmlns:a16="http://schemas.microsoft.com/office/drawing/2014/main" id="{DBCC6EB0-4BF3-406A-B20D-6B67F087B0D4}"/>
              </a:ext>
            </a:extLst>
          </p:cNvPr>
          <p:cNvSpPr txBox="1"/>
          <p:nvPr/>
        </p:nvSpPr>
        <p:spPr>
          <a:xfrm>
            <a:off x="6765473" y="0"/>
            <a:ext cx="3656770" cy="369332"/>
          </a:xfrm>
          <a:prstGeom prst="rect">
            <a:avLst/>
          </a:prstGeom>
          <a:noFill/>
        </p:spPr>
        <p:txBody>
          <a:bodyPr wrap="none" rtlCol="0">
            <a:spAutoFit/>
          </a:bodyPr>
          <a:lstStyle/>
          <a:p>
            <a:r>
              <a:rPr lang="zh-CN" altLang="en-US" sz="1800" dirty="0">
                <a:solidFill>
                  <a:srgbClr val="0070C0"/>
                </a:solidFill>
              </a:rPr>
              <a:t>表</a:t>
            </a:r>
            <a:r>
              <a:rPr lang="en-US" altLang="zh-CN" sz="1800" dirty="0">
                <a:solidFill>
                  <a:srgbClr val="0070C0"/>
                </a:solidFill>
              </a:rPr>
              <a:t>5-2 LibreOffice Writer</a:t>
            </a:r>
            <a:r>
              <a:rPr lang="zh-CN" altLang="en-US" sz="1800" dirty="0">
                <a:solidFill>
                  <a:srgbClr val="0070C0"/>
                </a:solidFill>
              </a:rPr>
              <a:t>的功能键</a:t>
            </a:r>
            <a:endParaRPr lang="zh-CN" altLang="en-US" dirty="0">
              <a:solidFill>
                <a:srgbClr val="0070C0"/>
              </a:solidFill>
            </a:endParaRPr>
          </a:p>
        </p:txBody>
      </p:sp>
    </p:spTree>
    <p:extLst>
      <p:ext uri="{BB962C8B-B14F-4D97-AF65-F5344CB8AC3E}">
        <p14:creationId xmlns:p14="http://schemas.microsoft.com/office/powerpoint/2010/main" val="92553194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2EC7880-C5D9-40A8-A6B0-3198AD07AD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94543A62-A2AB-454A-878E-D3D9190D5F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 name="内容占位符 2">
            <a:extLst>
              <a:ext uri="{FF2B5EF4-FFF2-40B4-BE49-F238E27FC236}">
                <a16:creationId xmlns:a16="http://schemas.microsoft.com/office/drawing/2014/main" id="{36C7C3ED-5698-4D79-9173-EBBECE2AA785}"/>
              </a:ext>
            </a:extLst>
          </p:cNvPr>
          <p:cNvSpPr>
            <a:spLocks noGrp="1"/>
          </p:cNvSpPr>
          <p:nvPr>
            <p:ph idx="1"/>
          </p:nvPr>
        </p:nvSpPr>
        <p:spPr>
          <a:xfrm>
            <a:off x="825038" y="643162"/>
            <a:ext cx="3650278" cy="5127561"/>
          </a:xfrm>
        </p:spPr>
        <p:txBody>
          <a:bodyPr>
            <a:normAutofit/>
          </a:bodyPr>
          <a:lstStyle/>
          <a:p>
            <a:r>
              <a:rPr lang="en-US" altLang="zh-CN" sz="2400" dirty="0"/>
              <a:t>Totem</a:t>
            </a:r>
            <a:r>
              <a:rPr lang="zh-CN" altLang="en-US" sz="2400" dirty="0"/>
              <a:t>的启动方式，单击</a:t>
            </a:r>
            <a:r>
              <a:rPr lang="en-US" altLang="zh-CN" sz="2400" dirty="0"/>
              <a:t>Ubuntu</a:t>
            </a:r>
            <a:r>
              <a:rPr lang="zh-CN" altLang="en-US" sz="2400" dirty="0"/>
              <a:t>的主界面左下角的显示应用程序图标 ，在搜索框中输入“</a:t>
            </a:r>
            <a:r>
              <a:rPr lang="en-US" altLang="zh-CN" sz="2400" dirty="0"/>
              <a:t>totem”</a:t>
            </a:r>
            <a:r>
              <a:rPr lang="zh-CN" altLang="en-US" sz="2400" dirty="0"/>
              <a:t>，点击</a:t>
            </a:r>
            <a:r>
              <a:rPr lang="en-US" altLang="zh-CN" sz="2400" dirty="0"/>
              <a:t>totem</a:t>
            </a:r>
            <a:r>
              <a:rPr lang="zh-CN" altLang="en-US" sz="2400" dirty="0"/>
              <a:t>图标就可以启动了。如图</a:t>
            </a:r>
            <a:r>
              <a:rPr lang="en-US" altLang="zh-CN" sz="2400" dirty="0"/>
              <a:t>5-63</a:t>
            </a:r>
            <a:r>
              <a:rPr lang="zh-CN" altLang="en-US" sz="2400" dirty="0"/>
              <a:t>所示。</a:t>
            </a:r>
            <a:endParaRPr lang="en-US" altLang="zh-CN" sz="2400" dirty="0"/>
          </a:p>
          <a:p>
            <a:r>
              <a:rPr lang="zh-CN" altLang="en-US" sz="2400" dirty="0"/>
              <a:t>还可以通过</a:t>
            </a:r>
            <a:r>
              <a:rPr lang="en-US" altLang="zh-CN" sz="2400" dirty="0"/>
              <a:t>Shell</a:t>
            </a:r>
            <a:r>
              <a:rPr lang="zh-CN" altLang="en-US" sz="2400" dirty="0"/>
              <a:t>终端来启动</a:t>
            </a:r>
            <a:r>
              <a:rPr lang="en-US" altLang="zh-CN" sz="2400" dirty="0"/>
              <a:t>Shotwell</a:t>
            </a:r>
            <a:r>
              <a:rPr lang="zh-CN" altLang="en-US" sz="2400" dirty="0"/>
              <a:t>。在</a:t>
            </a:r>
            <a:r>
              <a:rPr lang="en-US" altLang="zh-CN" sz="2400" dirty="0"/>
              <a:t>Shell</a:t>
            </a:r>
            <a:r>
              <a:rPr lang="zh-CN" altLang="en-US" sz="2400" dirty="0"/>
              <a:t>提示符下，输入</a:t>
            </a:r>
            <a:r>
              <a:rPr lang="en-US" altLang="zh-CN" sz="2400" dirty="0"/>
              <a:t>totem</a:t>
            </a:r>
            <a:r>
              <a:rPr lang="zh-CN" altLang="en-US" sz="2400" dirty="0"/>
              <a:t>命令也可以启动。</a:t>
            </a:r>
          </a:p>
        </p:txBody>
      </p:sp>
      <p:pic>
        <p:nvPicPr>
          <p:cNvPr id="5122" name="图片 1">
            <a:extLst>
              <a:ext uri="{FF2B5EF4-FFF2-40B4-BE49-F238E27FC236}">
                <a16:creationId xmlns:a16="http://schemas.microsoft.com/office/drawing/2014/main" id="{48CF1B10-8A94-4DFF-B92E-3861F4EC043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801" r="24952" b="-1"/>
          <a:stretch/>
        </p:blipFill>
        <p:spPr bwMode="auto">
          <a:xfrm>
            <a:off x="4619543" y="640080"/>
            <a:ext cx="6953577" cy="525277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 name="Freeform 11">
            <a:extLst>
              <a:ext uri="{FF2B5EF4-FFF2-40B4-BE49-F238E27FC236}">
                <a16:creationId xmlns:a16="http://schemas.microsoft.com/office/drawing/2014/main" id="{50553464-41F1-4160-9D02-7C5EC7013B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文本框 42">
            <a:extLst>
              <a:ext uri="{FF2B5EF4-FFF2-40B4-BE49-F238E27FC236}">
                <a16:creationId xmlns:a16="http://schemas.microsoft.com/office/drawing/2014/main" id="{759E3892-1847-4415-8697-5AC364BF7EDD}"/>
              </a:ext>
            </a:extLst>
          </p:cNvPr>
          <p:cNvSpPr txBox="1"/>
          <p:nvPr/>
        </p:nvSpPr>
        <p:spPr>
          <a:xfrm>
            <a:off x="6316038" y="5848588"/>
            <a:ext cx="3047144" cy="369332"/>
          </a:xfrm>
          <a:prstGeom prst="rect">
            <a:avLst/>
          </a:prstGeom>
          <a:noFill/>
        </p:spPr>
        <p:txBody>
          <a:bodyPr wrap="square">
            <a:spAutoFit/>
          </a:bodyPr>
          <a:lstStyle/>
          <a:p>
            <a:pPr marL="533400"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5-63 Totem</a:t>
            </a:r>
            <a:r>
              <a:rPr lang="zh-CN" altLang="zh-CN" sz="1800" kern="100" dirty="0">
                <a:effectLst/>
                <a:latin typeface="Times New Roman" panose="02020603050405020304" pitchFamily="18" charset="0"/>
                <a:ea typeface="宋体" panose="02010600030101010101" pitchFamily="2" charset="-122"/>
              </a:rPr>
              <a:t>搜索界面</a:t>
            </a:r>
          </a:p>
        </p:txBody>
      </p:sp>
    </p:spTree>
    <p:extLst>
      <p:ext uri="{BB962C8B-B14F-4D97-AF65-F5344CB8AC3E}">
        <p14:creationId xmlns:p14="http://schemas.microsoft.com/office/powerpoint/2010/main" val="33981699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图片 1">
            <a:extLst>
              <a:ext uri="{FF2B5EF4-FFF2-40B4-BE49-F238E27FC236}">
                <a16:creationId xmlns:a16="http://schemas.microsoft.com/office/drawing/2014/main" id="{D9F938BE-BF9A-4C91-A261-6E0B049424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0401" y="1350363"/>
            <a:ext cx="7411197" cy="430169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687D288A-B356-4A07-BCBE-D30F5C59ABB4}"/>
              </a:ext>
            </a:extLst>
          </p:cNvPr>
          <p:cNvSpPr txBox="1"/>
          <p:nvPr/>
        </p:nvSpPr>
        <p:spPr>
          <a:xfrm>
            <a:off x="3135988" y="5737978"/>
            <a:ext cx="6097712" cy="369332"/>
          </a:xfrm>
          <a:prstGeom prst="rect">
            <a:avLst/>
          </a:prstGeom>
          <a:noFill/>
        </p:spPr>
        <p:txBody>
          <a:bodyPr wrap="square">
            <a:spAutoFit/>
          </a:bodyPr>
          <a:lstStyle/>
          <a:p>
            <a:pPr marL="533400"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5-64 Totem</a:t>
            </a:r>
            <a:r>
              <a:rPr lang="zh-CN" altLang="zh-CN" sz="1800" kern="100" dirty="0">
                <a:effectLst/>
                <a:latin typeface="Times New Roman" panose="02020603050405020304" pitchFamily="18" charset="0"/>
                <a:ea typeface="宋体" panose="02010600030101010101" pitchFamily="2" charset="-122"/>
              </a:rPr>
              <a:t>运行界面</a:t>
            </a:r>
          </a:p>
        </p:txBody>
      </p:sp>
      <p:sp>
        <p:nvSpPr>
          <p:cNvPr id="9" name="内容占位符 2">
            <a:extLst>
              <a:ext uri="{FF2B5EF4-FFF2-40B4-BE49-F238E27FC236}">
                <a16:creationId xmlns:a16="http://schemas.microsoft.com/office/drawing/2014/main" id="{3A1DFD14-DA76-46E4-8C76-4DA592085B57}"/>
              </a:ext>
            </a:extLst>
          </p:cNvPr>
          <p:cNvSpPr>
            <a:spLocks noGrp="1"/>
          </p:cNvSpPr>
          <p:nvPr>
            <p:ph idx="1"/>
          </p:nvPr>
        </p:nvSpPr>
        <p:spPr>
          <a:xfrm>
            <a:off x="1639067" y="732641"/>
            <a:ext cx="9641958" cy="513755"/>
          </a:xfrm>
        </p:spPr>
        <p:txBody>
          <a:bodyPr>
            <a:normAutofit/>
          </a:bodyPr>
          <a:lstStyle/>
          <a:p>
            <a:r>
              <a:rPr lang="en-US" altLang="zh-CN" sz="2400" dirty="0"/>
              <a:t>Totem</a:t>
            </a:r>
            <a:r>
              <a:rPr lang="zh-CN" altLang="en-US" sz="2400" dirty="0"/>
              <a:t>运行界面如图</a:t>
            </a:r>
            <a:r>
              <a:rPr lang="en-US" altLang="zh-CN" sz="2400" dirty="0"/>
              <a:t>5-64</a:t>
            </a:r>
            <a:r>
              <a:rPr lang="zh-CN" altLang="en-US" sz="2400" dirty="0"/>
              <a:t>所示。</a:t>
            </a:r>
          </a:p>
        </p:txBody>
      </p:sp>
    </p:spTree>
    <p:extLst>
      <p:ext uri="{BB962C8B-B14F-4D97-AF65-F5344CB8AC3E}">
        <p14:creationId xmlns:p14="http://schemas.microsoft.com/office/powerpoint/2010/main" val="64922168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E0B140-17C9-4454-9B27-72E1ABD14C0C}"/>
              </a:ext>
            </a:extLst>
          </p:cNvPr>
          <p:cNvSpPr>
            <a:spLocks noGrp="1"/>
          </p:cNvSpPr>
          <p:nvPr>
            <p:ph type="title"/>
          </p:nvPr>
        </p:nvSpPr>
        <p:spPr>
          <a:xfrm>
            <a:off x="1640156" y="665207"/>
            <a:ext cx="8911687" cy="834820"/>
          </a:xfrm>
        </p:spPr>
        <p:txBody>
          <a:bodyPr/>
          <a:lstStyle/>
          <a:p>
            <a:pPr algn="ctr"/>
            <a:r>
              <a:rPr lang="zh-CN" altLang="en-US" dirty="0"/>
              <a:t>本章小结</a:t>
            </a:r>
          </a:p>
        </p:txBody>
      </p:sp>
      <p:sp>
        <p:nvSpPr>
          <p:cNvPr id="3" name="内容占位符 2">
            <a:extLst>
              <a:ext uri="{FF2B5EF4-FFF2-40B4-BE49-F238E27FC236}">
                <a16:creationId xmlns:a16="http://schemas.microsoft.com/office/drawing/2014/main" id="{1C16260D-81E7-4F26-B4C2-74F5563656FE}"/>
              </a:ext>
            </a:extLst>
          </p:cNvPr>
          <p:cNvSpPr>
            <a:spLocks noGrp="1"/>
          </p:cNvSpPr>
          <p:nvPr>
            <p:ph idx="1"/>
          </p:nvPr>
        </p:nvSpPr>
        <p:spPr>
          <a:xfrm>
            <a:off x="2592925" y="1753456"/>
            <a:ext cx="8915400" cy="4226103"/>
          </a:xfrm>
        </p:spPr>
        <p:txBody>
          <a:bodyPr>
            <a:normAutofit fontScale="92500"/>
          </a:bodyPr>
          <a:lstStyle/>
          <a:p>
            <a:pPr>
              <a:lnSpc>
                <a:spcPct val="150000"/>
              </a:lnSpc>
            </a:pPr>
            <a:r>
              <a:rPr lang="zh-CN" altLang="en-US" sz="2400" dirty="0"/>
              <a:t>本章介绍了</a:t>
            </a:r>
            <a:r>
              <a:rPr lang="en-US" altLang="zh-CN" sz="2400" dirty="0"/>
              <a:t>Ubuntu</a:t>
            </a:r>
            <a:r>
              <a:rPr lang="zh-CN" altLang="en-US" sz="2400" dirty="0"/>
              <a:t>下的常用工具软件的使用。在</a:t>
            </a:r>
            <a:r>
              <a:rPr lang="en-US" altLang="zh-CN" sz="2400" dirty="0"/>
              <a:t>LibreOffice</a:t>
            </a:r>
            <a:r>
              <a:rPr lang="zh-CN" altLang="en-US" sz="2400" dirty="0"/>
              <a:t>软件包的使用中介绍了</a:t>
            </a:r>
            <a:r>
              <a:rPr lang="en-US" altLang="zh-CN" sz="2400" dirty="0">
                <a:solidFill>
                  <a:srgbClr val="FF0000"/>
                </a:solidFill>
              </a:rPr>
              <a:t>Writer</a:t>
            </a:r>
            <a:r>
              <a:rPr lang="zh-CN" altLang="en-US" sz="2400" dirty="0">
                <a:solidFill>
                  <a:srgbClr val="FF0000"/>
                </a:solidFill>
              </a:rPr>
              <a:t>、</a:t>
            </a:r>
            <a:r>
              <a:rPr lang="en-US" altLang="zh-CN" sz="2400" dirty="0">
                <a:solidFill>
                  <a:srgbClr val="FF0000"/>
                </a:solidFill>
              </a:rPr>
              <a:t>Calc</a:t>
            </a:r>
            <a:r>
              <a:rPr lang="zh-CN" altLang="en-US" sz="2400" dirty="0">
                <a:solidFill>
                  <a:srgbClr val="FF0000"/>
                </a:solidFill>
              </a:rPr>
              <a:t>、</a:t>
            </a:r>
            <a:r>
              <a:rPr lang="en-US" altLang="zh-CN" sz="2400" dirty="0">
                <a:solidFill>
                  <a:srgbClr val="FF0000"/>
                </a:solidFill>
              </a:rPr>
              <a:t>Impress</a:t>
            </a:r>
            <a:r>
              <a:rPr lang="zh-CN" altLang="en-US" sz="2400" dirty="0">
                <a:solidFill>
                  <a:srgbClr val="FF0000"/>
                </a:solidFill>
              </a:rPr>
              <a:t>、</a:t>
            </a:r>
            <a:r>
              <a:rPr lang="en-US" altLang="zh-CN" sz="2400" dirty="0">
                <a:solidFill>
                  <a:srgbClr val="FF0000"/>
                </a:solidFill>
              </a:rPr>
              <a:t>Draw</a:t>
            </a:r>
            <a:r>
              <a:rPr lang="zh-CN" altLang="en-US" sz="2400" dirty="0"/>
              <a:t>的功能和常用方法。</a:t>
            </a:r>
            <a:endParaRPr lang="en-US" altLang="zh-CN" sz="2400" dirty="0"/>
          </a:p>
          <a:p>
            <a:pPr>
              <a:lnSpc>
                <a:spcPct val="150000"/>
              </a:lnSpc>
            </a:pPr>
            <a:r>
              <a:rPr lang="zh-CN" altLang="en-US" sz="2400" dirty="0"/>
              <a:t>非图形化的</a:t>
            </a:r>
            <a:r>
              <a:rPr lang="en-US" altLang="zh-CN" sz="2400" dirty="0">
                <a:solidFill>
                  <a:srgbClr val="FF0000"/>
                </a:solidFill>
              </a:rPr>
              <a:t>vi</a:t>
            </a:r>
            <a:r>
              <a:rPr lang="zh-CN" altLang="en-US" sz="2400" dirty="0">
                <a:solidFill>
                  <a:srgbClr val="FF0000"/>
                </a:solidFill>
              </a:rPr>
              <a:t>文本编辑器</a:t>
            </a:r>
            <a:r>
              <a:rPr lang="zh-CN" altLang="en-US" sz="2400" dirty="0"/>
              <a:t>和图形化的</a:t>
            </a:r>
            <a:r>
              <a:rPr lang="zh-CN" altLang="en-US" sz="2400" dirty="0">
                <a:solidFill>
                  <a:srgbClr val="FF0000"/>
                </a:solidFill>
              </a:rPr>
              <a:t>文本编辑器</a:t>
            </a:r>
            <a:r>
              <a:rPr lang="en-US" altLang="zh-CN" sz="2400" dirty="0" err="1">
                <a:solidFill>
                  <a:srgbClr val="FF0000"/>
                </a:solidFill>
              </a:rPr>
              <a:t>Gedit</a:t>
            </a:r>
            <a:r>
              <a:rPr lang="zh-CN" altLang="en-US" sz="2400" dirty="0"/>
              <a:t>的使用方法。</a:t>
            </a:r>
            <a:endParaRPr lang="en-US" altLang="zh-CN" sz="2400" dirty="0"/>
          </a:p>
          <a:p>
            <a:pPr>
              <a:lnSpc>
                <a:spcPct val="150000"/>
              </a:lnSpc>
            </a:pPr>
            <a:r>
              <a:rPr lang="zh-CN" altLang="en-US" sz="2400" dirty="0"/>
              <a:t>其它常用工具软件中，还介绍了</a:t>
            </a:r>
            <a:r>
              <a:rPr lang="en-US" altLang="zh-CN" sz="2400" dirty="0">
                <a:solidFill>
                  <a:srgbClr val="FF0000"/>
                </a:solidFill>
              </a:rPr>
              <a:t>Shotwell</a:t>
            </a:r>
            <a:r>
              <a:rPr lang="zh-CN" altLang="en-US" sz="2400" dirty="0">
                <a:solidFill>
                  <a:srgbClr val="FF0000"/>
                </a:solidFill>
              </a:rPr>
              <a:t>照片管理器、多媒体播放软件</a:t>
            </a:r>
            <a:r>
              <a:rPr lang="en-US" altLang="zh-CN" sz="2400" dirty="0">
                <a:solidFill>
                  <a:srgbClr val="FF0000"/>
                </a:solidFill>
              </a:rPr>
              <a:t>Rhythmbox</a:t>
            </a:r>
            <a:r>
              <a:rPr lang="zh-CN" altLang="en-US" sz="2400" dirty="0">
                <a:solidFill>
                  <a:srgbClr val="FF0000"/>
                </a:solidFill>
              </a:rPr>
              <a:t>音乐播放器</a:t>
            </a:r>
            <a:r>
              <a:rPr lang="zh-CN" altLang="en-US" sz="2400" dirty="0"/>
              <a:t>和</a:t>
            </a:r>
            <a:r>
              <a:rPr lang="en-US" altLang="zh-CN" sz="2400" dirty="0">
                <a:solidFill>
                  <a:srgbClr val="FF0000"/>
                </a:solidFill>
              </a:rPr>
              <a:t>Totem</a:t>
            </a:r>
            <a:r>
              <a:rPr lang="zh-CN" altLang="en-US" sz="2400" dirty="0">
                <a:solidFill>
                  <a:srgbClr val="FF0000"/>
                </a:solidFill>
              </a:rPr>
              <a:t>等多媒体播放工具</a:t>
            </a:r>
            <a:r>
              <a:rPr lang="zh-CN" altLang="en-US" sz="2400" dirty="0"/>
              <a:t>的使用。</a:t>
            </a:r>
            <a:endParaRPr lang="en-US" altLang="zh-CN" sz="2400" dirty="0"/>
          </a:p>
          <a:p>
            <a:pPr>
              <a:lnSpc>
                <a:spcPct val="150000"/>
              </a:lnSpc>
            </a:pPr>
            <a:r>
              <a:rPr lang="zh-CN" altLang="en-US" sz="2400" dirty="0"/>
              <a:t>用户熟悉这些常用工具软件的使用，可以为用户的系统操作带来更多的便利和更多的乐趣。</a:t>
            </a:r>
          </a:p>
        </p:txBody>
      </p:sp>
    </p:spTree>
    <p:extLst>
      <p:ext uri="{BB962C8B-B14F-4D97-AF65-F5344CB8AC3E}">
        <p14:creationId xmlns:p14="http://schemas.microsoft.com/office/powerpoint/2010/main" val="189370485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E0B140-17C9-4454-9B27-72E1ABD14C0C}"/>
              </a:ext>
            </a:extLst>
          </p:cNvPr>
          <p:cNvSpPr>
            <a:spLocks noGrp="1"/>
          </p:cNvSpPr>
          <p:nvPr>
            <p:ph type="title"/>
          </p:nvPr>
        </p:nvSpPr>
        <p:spPr>
          <a:xfrm>
            <a:off x="1720088" y="713153"/>
            <a:ext cx="8911687" cy="834820"/>
          </a:xfrm>
        </p:spPr>
        <p:txBody>
          <a:bodyPr/>
          <a:lstStyle/>
          <a:p>
            <a:pPr algn="ctr"/>
            <a:r>
              <a:rPr lang="zh-CN" altLang="en-US" dirty="0"/>
              <a:t>实验</a:t>
            </a:r>
          </a:p>
        </p:txBody>
      </p:sp>
      <p:sp>
        <p:nvSpPr>
          <p:cNvPr id="3" name="内容占位符 2">
            <a:extLst>
              <a:ext uri="{FF2B5EF4-FFF2-40B4-BE49-F238E27FC236}">
                <a16:creationId xmlns:a16="http://schemas.microsoft.com/office/drawing/2014/main" id="{1C16260D-81E7-4F26-B4C2-74F5563656FE}"/>
              </a:ext>
            </a:extLst>
          </p:cNvPr>
          <p:cNvSpPr>
            <a:spLocks noGrp="1"/>
          </p:cNvSpPr>
          <p:nvPr>
            <p:ph idx="1"/>
          </p:nvPr>
        </p:nvSpPr>
        <p:spPr>
          <a:xfrm>
            <a:off x="2133600" y="1547973"/>
            <a:ext cx="9374725" cy="4092539"/>
          </a:xfrm>
        </p:spPr>
        <p:txBody>
          <a:bodyPr>
            <a:normAutofit fontScale="92500"/>
          </a:bodyPr>
          <a:lstStyle/>
          <a:p>
            <a:pPr>
              <a:lnSpc>
                <a:spcPct val="150000"/>
              </a:lnSpc>
            </a:pPr>
            <a:r>
              <a:rPr lang="zh-CN" altLang="en-US" sz="2400" dirty="0"/>
              <a:t>题目一：</a:t>
            </a:r>
            <a:endParaRPr lang="en-US" altLang="zh-CN" sz="2400" dirty="0"/>
          </a:p>
          <a:p>
            <a:pPr lvl="1">
              <a:lnSpc>
                <a:spcPct val="150000"/>
              </a:lnSpc>
            </a:pPr>
            <a:r>
              <a:rPr lang="zh-CN" altLang="en-US" sz="2400" dirty="0">
                <a:solidFill>
                  <a:srgbClr val="FF0000"/>
                </a:solidFill>
              </a:rPr>
              <a:t>练习图形化编辑器的使用</a:t>
            </a:r>
            <a:endParaRPr lang="en-US" altLang="zh-CN" sz="2400" dirty="0">
              <a:solidFill>
                <a:srgbClr val="FF0000"/>
              </a:solidFill>
            </a:endParaRPr>
          </a:p>
          <a:p>
            <a:pPr>
              <a:lnSpc>
                <a:spcPct val="150000"/>
              </a:lnSpc>
            </a:pPr>
            <a:r>
              <a:rPr lang="zh-CN" altLang="en-US" sz="2600" dirty="0">
                <a:solidFill>
                  <a:schemeClr val="tx1"/>
                </a:solidFill>
              </a:rPr>
              <a:t>要求：</a:t>
            </a:r>
            <a:endParaRPr lang="en-US" altLang="zh-CN" sz="2600" dirty="0">
              <a:solidFill>
                <a:schemeClr val="tx1"/>
              </a:solidFill>
            </a:endParaRPr>
          </a:p>
          <a:p>
            <a:pPr lvl="1">
              <a:lnSpc>
                <a:spcPct val="150000"/>
              </a:lnSpc>
            </a:pPr>
            <a:r>
              <a:rPr lang="zh-CN" altLang="en-US" sz="2400" dirty="0"/>
              <a:t>（</a:t>
            </a:r>
            <a:r>
              <a:rPr lang="en-US" altLang="zh-CN" sz="2400" dirty="0"/>
              <a:t>1</a:t>
            </a:r>
            <a:r>
              <a:rPr lang="zh-CN" altLang="en-US" sz="2400" dirty="0"/>
              <a:t>）打开</a:t>
            </a:r>
            <a:r>
              <a:rPr lang="en-US" altLang="zh-CN" sz="2400" dirty="0" err="1"/>
              <a:t>Gedit</a:t>
            </a:r>
            <a:r>
              <a:rPr lang="zh-CN" altLang="en-US" sz="2400" dirty="0"/>
              <a:t>图形编辑器</a:t>
            </a:r>
          </a:p>
          <a:p>
            <a:pPr lvl="1">
              <a:lnSpc>
                <a:spcPct val="150000"/>
              </a:lnSpc>
            </a:pPr>
            <a:r>
              <a:rPr lang="zh-CN" altLang="en-US" sz="2400" dirty="0"/>
              <a:t>（</a:t>
            </a:r>
            <a:r>
              <a:rPr lang="en-US" altLang="zh-CN" sz="2400" dirty="0"/>
              <a:t>2</a:t>
            </a:r>
            <a:r>
              <a:rPr lang="zh-CN" altLang="en-US" sz="2400" dirty="0"/>
              <a:t>）编写一个</a:t>
            </a:r>
            <a:r>
              <a:rPr lang="en-US" altLang="zh-CN" sz="2400" dirty="0"/>
              <a:t>C</a:t>
            </a:r>
            <a:r>
              <a:rPr lang="zh-CN" altLang="en-US" sz="2400" dirty="0"/>
              <a:t>语言的小程序，实现输出一行字符“</a:t>
            </a:r>
            <a:r>
              <a:rPr lang="en-US" altLang="zh-CN" sz="2400" dirty="0"/>
              <a:t>hello world</a:t>
            </a:r>
            <a:r>
              <a:rPr lang="zh-CN" altLang="en-US" sz="2400" dirty="0"/>
              <a:t>”</a:t>
            </a:r>
          </a:p>
          <a:p>
            <a:pPr lvl="1">
              <a:lnSpc>
                <a:spcPct val="150000"/>
              </a:lnSpc>
            </a:pPr>
            <a:r>
              <a:rPr lang="zh-CN" altLang="en-US" sz="2400" dirty="0"/>
              <a:t>（</a:t>
            </a:r>
            <a:r>
              <a:rPr lang="en-US" altLang="zh-CN" sz="2400" dirty="0"/>
              <a:t>3</a:t>
            </a:r>
            <a:r>
              <a:rPr lang="zh-CN" altLang="en-US" sz="2400" dirty="0"/>
              <a:t>）保存该程序，文件名为</a:t>
            </a:r>
            <a:r>
              <a:rPr lang="en-US" altLang="zh-CN" sz="2400" dirty="0" err="1"/>
              <a:t>hello.c</a:t>
            </a:r>
            <a:r>
              <a:rPr lang="zh-CN" altLang="en-US" sz="2400" dirty="0"/>
              <a:t>，保存位置当前用户的家目录下</a:t>
            </a:r>
          </a:p>
        </p:txBody>
      </p:sp>
    </p:spTree>
    <p:extLst>
      <p:ext uri="{BB962C8B-B14F-4D97-AF65-F5344CB8AC3E}">
        <p14:creationId xmlns:p14="http://schemas.microsoft.com/office/powerpoint/2010/main" val="268873066"/>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C16260D-81E7-4F26-B4C2-74F5563656FE}"/>
              </a:ext>
            </a:extLst>
          </p:cNvPr>
          <p:cNvSpPr>
            <a:spLocks noGrp="1"/>
          </p:cNvSpPr>
          <p:nvPr>
            <p:ph idx="1"/>
          </p:nvPr>
        </p:nvSpPr>
        <p:spPr>
          <a:xfrm>
            <a:off x="1749721" y="775855"/>
            <a:ext cx="9566510" cy="5965161"/>
          </a:xfrm>
        </p:spPr>
        <p:txBody>
          <a:bodyPr>
            <a:noAutofit/>
          </a:bodyPr>
          <a:lstStyle/>
          <a:p>
            <a:r>
              <a:rPr lang="zh-CN" altLang="en-US" sz="2000" dirty="0"/>
              <a:t>题目二：</a:t>
            </a:r>
            <a:endParaRPr lang="en-US" altLang="zh-CN" sz="2000" dirty="0"/>
          </a:p>
          <a:p>
            <a:pPr lvl="1"/>
            <a:r>
              <a:rPr lang="zh-CN" altLang="en-US" sz="2000" dirty="0">
                <a:solidFill>
                  <a:srgbClr val="FF0000"/>
                </a:solidFill>
              </a:rPr>
              <a:t>练习</a:t>
            </a:r>
            <a:r>
              <a:rPr lang="en-US" altLang="zh-CN" sz="2000" dirty="0">
                <a:solidFill>
                  <a:srgbClr val="FF0000"/>
                </a:solidFill>
              </a:rPr>
              <a:t>vi</a:t>
            </a:r>
            <a:r>
              <a:rPr lang="zh-CN" altLang="en-US" sz="2000" dirty="0">
                <a:solidFill>
                  <a:srgbClr val="FF0000"/>
                </a:solidFill>
              </a:rPr>
              <a:t>编辑器的使用</a:t>
            </a:r>
            <a:endParaRPr lang="en-US" altLang="zh-CN" sz="2000" dirty="0">
              <a:solidFill>
                <a:srgbClr val="FF0000"/>
              </a:solidFill>
            </a:endParaRPr>
          </a:p>
          <a:p>
            <a:r>
              <a:rPr lang="zh-CN" altLang="en-US" sz="2000" dirty="0">
                <a:solidFill>
                  <a:schemeClr val="tx1"/>
                </a:solidFill>
              </a:rPr>
              <a:t>要求：</a:t>
            </a:r>
            <a:endParaRPr lang="en-US" altLang="zh-CN" sz="2000" dirty="0">
              <a:solidFill>
                <a:schemeClr val="tx1"/>
              </a:solidFill>
            </a:endParaRPr>
          </a:p>
          <a:p>
            <a:pPr lvl="1"/>
            <a:r>
              <a:rPr lang="zh-CN" altLang="en-US" sz="2000" dirty="0"/>
              <a:t>（</a:t>
            </a:r>
            <a:r>
              <a:rPr lang="en-US" altLang="zh-CN" sz="2000" dirty="0"/>
              <a:t>1</a:t>
            </a:r>
            <a:r>
              <a:rPr lang="zh-CN" altLang="en-US" sz="2000" dirty="0"/>
              <a:t>）打开终端，利用</a:t>
            </a:r>
            <a:r>
              <a:rPr lang="en-US" altLang="zh-CN" sz="2000" dirty="0"/>
              <a:t>vi</a:t>
            </a:r>
            <a:r>
              <a:rPr lang="zh-CN" altLang="en-US" sz="2000" dirty="0"/>
              <a:t>编辑器，新建一个空文件</a:t>
            </a:r>
            <a:r>
              <a:rPr lang="en-US" altLang="zh-CN" sz="2000" dirty="0"/>
              <a:t>song.txt</a:t>
            </a:r>
            <a:r>
              <a:rPr lang="zh-CN" altLang="en-US" sz="2000" dirty="0"/>
              <a:t>，并将其打开</a:t>
            </a:r>
          </a:p>
          <a:p>
            <a:pPr lvl="1"/>
            <a:r>
              <a:rPr lang="zh-CN" altLang="en-US" sz="2000" dirty="0"/>
              <a:t>（</a:t>
            </a:r>
            <a:r>
              <a:rPr lang="en-US" altLang="zh-CN" sz="2000" dirty="0"/>
              <a:t>2</a:t>
            </a:r>
            <a:r>
              <a:rPr lang="zh-CN" altLang="en-US" sz="2000" dirty="0"/>
              <a:t>）在该文件中，并输入以下文字： </a:t>
            </a:r>
          </a:p>
          <a:p>
            <a:pPr marL="457200" lvl="1" indent="0">
              <a:buNone/>
            </a:pPr>
            <a:r>
              <a:rPr lang="en-US" altLang="zh-CN" sz="1800" dirty="0"/>
              <a:t>            a song of Indian boys</a:t>
            </a:r>
          </a:p>
          <a:p>
            <a:pPr marL="457200" lvl="1" indent="0">
              <a:buNone/>
            </a:pPr>
            <a:r>
              <a:rPr lang="en-US" altLang="zh-CN" sz="1800" dirty="0"/>
              <a:t>            one little, two little, three little Indians</a:t>
            </a:r>
          </a:p>
          <a:p>
            <a:pPr marL="457200" lvl="1" indent="0">
              <a:buNone/>
            </a:pPr>
            <a:r>
              <a:rPr lang="en-US" altLang="zh-CN" sz="1800" dirty="0"/>
              <a:t>            four </a:t>
            </a:r>
            <a:r>
              <a:rPr lang="en-US" altLang="zh-CN" sz="1800" dirty="0" err="1"/>
              <a:t>little,five</a:t>
            </a:r>
            <a:r>
              <a:rPr lang="en-US" altLang="zh-CN" sz="1800" dirty="0"/>
              <a:t> </a:t>
            </a:r>
            <a:r>
              <a:rPr lang="en-US" altLang="zh-CN" sz="1800" dirty="0" err="1"/>
              <a:t>little,six</a:t>
            </a:r>
            <a:r>
              <a:rPr lang="en-US" altLang="zh-CN" sz="1800" dirty="0"/>
              <a:t> little Indians</a:t>
            </a:r>
          </a:p>
          <a:p>
            <a:pPr marL="457200" lvl="1" indent="0">
              <a:buNone/>
            </a:pPr>
            <a:r>
              <a:rPr lang="en-US" altLang="zh-CN" sz="1800" dirty="0"/>
              <a:t>            seven </a:t>
            </a:r>
            <a:r>
              <a:rPr lang="en-US" altLang="zh-CN" sz="1800" dirty="0" err="1"/>
              <a:t>little,eight</a:t>
            </a:r>
            <a:r>
              <a:rPr lang="en-US" altLang="zh-CN" sz="1800" dirty="0"/>
              <a:t> </a:t>
            </a:r>
            <a:r>
              <a:rPr lang="en-US" altLang="zh-CN" sz="1800" dirty="0" err="1"/>
              <a:t>little,nine</a:t>
            </a:r>
            <a:r>
              <a:rPr lang="en-US" altLang="zh-CN" sz="1800" dirty="0"/>
              <a:t> little Indians</a:t>
            </a:r>
          </a:p>
          <a:p>
            <a:pPr marL="457200" lvl="1" indent="0">
              <a:buNone/>
            </a:pPr>
            <a:r>
              <a:rPr lang="en-US" altLang="zh-CN" sz="1800" dirty="0"/>
              <a:t>            ten little Indian boys</a:t>
            </a:r>
          </a:p>
          <a:p>
            <a:pPr lvl="1"/>
            <a:r>
              <a:rPr lang="zh-CN" altLang="en-US" sz="2000" dirty="0"/>
              <a:t>（</a:t>
            </a:r>
            <a:r>
              <a:rPr lang="en-US" altLang="zh-CN" sz="2000" dirty="0"/>
              <a:t>3</a:t>
            </a:r>
            <a:r>
              <a:rPr lang="zh-CN" altLang="en-US" sz="2000" dirty="0"/>
              <a:t>）将第三行的文本复制到第四行的下面</a:t>
            </a:r>
            <a:endParaRPr lang="en-US" altLang="zh-CN" sz="2000" dirty="0"/>
          </a:p>
          <a:p>
            <a:pPr lvl="1"/>
            <a:r>
              <a:rPr lang="zh-CN" altLang="en-US" sz="2000" dirty="0"/>
              <a:t>（</a:t>
            </a:r>
            <a:r>
              <a:rPr lang="en-US" altLang="zh-CN" sz="2000" dirty="0"/>
              <a:t>4</a:t>
            </a:r>
            <a:r>
              <a:rPr lang="zh-CN" altLang="en-US" sz="2000" dirty="0"/>
              <a:t>）进行全文的查找替换。把全文中的</a:t>
            </a:r>
            <a:r>
              <a:rPr lang="en-US" altLang="zh-CN" sz="2000" dirty="0"/>
              <a:t>little</a:t>
            </a:r>
            <a:r>
              <a:rPr lang="zh-CN" altLang="en-US" sz="2000" dirty="0"/>
              <a:t>替换为</a:t>
            </a:r>
            <a:r>
              <a:rPr lang="en-US" altLang="zh-CN" sz="2000" dirty="0"/>
              <a:t>ok</a:t>
            </a:r>
          </a:p>
          <a:p>
            <a:pPr lvl="1"/>
            <a:r>
              <a:rPr lang="zh-CN" altLang="en-US" sz="2000" dirty="0"/>
              <a:t>（</a:t>
            </a:r>
            <a:r>
              <a:rPr lang="en-US" altLang="zh-CN" sz="2000" dirty="0"/>
              <a:t>5</a:t>
            </a:r>
            <a:r>
              <a:rPr lang="zh-CN" altLang="en-US" sz="2000" dirty="0"/>
              <a:t>）删除第一行的文本</a:t>
            </a:r>
            <a:endParaRPr lang="en-US" altLang="zh-CN" sz="2000" dirty="0"/>
          </a:p>
          <a:p>
            <a:pPr lvl="1"/>
            <a:r>
              <a:rPr lang="zh-CN" altLang="en-US" sz="2000" dirty="0"/>
              <a:t>（</a:t>
            </a:r>
            <a:r>
              <a:rPr lang="en-US" altLang="zh-CN" sz="2000" dirty="0"/>
              <a:t>6</a:t>
            </a:r>
            <a:r>
              <a:rPr lang="zh-CN" altLang="en-US" sz="2000" dirty="0"/>
              <a:t>）保存文件并退出</a:t>
            </a:r>
            <a:r>
              <a:rPr lang="en-US" altLang="zh-CN" sz="2000" dirty="0"/>
              <a:t>vi</a:t>
            </a:r>
            <a:r>
              <a:rPr lang="zh-CN" altLang="en-US" sz="2000" dirty="0"/>
              <a:t>编辑器。</a:t>
            </a:r>
          </a:p>
        </p:txBody>
      </p:sp>
      <p:sp>
        <p:nvSpPr>
          <p:cNvPr id="4" name="标题 1">
            <a:extLst>
              <a:ext uri="{FF2B5EF4-FFF2-40B4-BE49-F238E27FC236}">
                <a16:creationId xmlns:a16="http://schemas.microsoft.com/office/drawing/2014/main" id="{C8E0B140-17C9-4454-9B27-72E1ABD14C0C}"/>
              </a:ext>
            </a:extLst>
          </p:cNvPr>
          <p:cNvSpPr>
            <a:spLocks noGrp="1"/>
          </p:cNvSpPr>
          <p:nvPr>
            <p:ph type="title"/>
          </p:nvPr>
        </p:nvSpPr>
        <p:spPr>
          <a:xfrm>
            <a:off x="5333999" y="269807"/>
            <a:ext cx="1861848" cy="658448"/>
          </a:xfrm>
        </p:spPr>
        <p:txBody>
          <a:bodyPr/>
          <a:lstStyle/>
          <a:p>
            <a:r>
              <a:rPr lang="zh-CN" altLang="en-US" dirty="0"/>
              <a:t>实验</a:t>
            </a:r>
          </a:p>
        </p:txBody>
      </p:sp>
    </p:spTree>
    <p:extLst>
      <p:ext uri="{BB962C8B-B14F-4D97-AF65-F5344CB8AC3E}">
        <p14:creationId xmlns:p14="http://schemas.microsoft.com/office/powerpoint/2010/main" val="335918385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E0B140-17C9-4454-9B27-72E1ABD14C0C}"/>
              </a:ext>
            </a:extLst>
          </p:cNvPr>
          <p:cNvSpPr>
            <a:spLocks noGrp="1"/>
          </p:cNvSpPr>
          <p:nvPr>
            <p:ph type="title"/>
          </p:nvPr>
        </p:nvSpPr>
        <p:spPr>
          <a:xfrm>
            <a:off x="2315523" y="705369"/>
            <a:ext cx="7886715" cy="834820"/>
          </a:xfrm>
        </p:spPr>
        <p:txBody>
          <a:bodyPr/>
          <a:lstStyle/>
          <a:p>
            <a:pPr algn="ctr"/>
            <a:r>
              <a:rPr lang="zh-CN" altLang="en-US" dirty="0"/>
              <a:t>练习题</a:t>
            </a:r>
          </a:p>
        </p:txBody>
      </p:sp>
      <p:sp>
        <p:nvSpPr>
          <p:cNvPr id="3" name="内容占位符 2">
            <a:extLst>
              <a:ext uri="{FF2B5EF4-FFF2-40B4-BE49-F238E27FC236}">
                <a16:creationId xmlns:a16="http://schemas.microsoft.com/office/drawing/2014/main" id="{1C16260D-81E7-4F26-B4C2-74F5563656FE}"/>
              </a:ext>
            </a:extLst>
          </p:cNvPr>
          <p:cNvSpPr>
            <a:spLocks noGrp="1"/>
          </p:cNvSpPr>
          <p:nvPr>
            <p:ph idx="1"/>
          </p:nvPr>
        </p:nvSpPr>
        <p:spPr>
          <a:xfrm>
            <a:off x="1662546" y="1570233"/>
            <a:ext cx="10230570" cy="3777622"/>
          </a:xfrm>
        </p:spPr>
        <p:txBody>
          <a:bodyPr>
            <a:noAutofit/>
          </a:bodyPr>
          <a:lstStyle/>
          <a:p>
            <a:pPr>
              <a:lnSpc>
                <a:spcPct val="150000"/>
              </a:lnSpc>
            </a:pPr>
            <a:r>
              <a:rPr lang="en-US" altLang="zh-CN" sz="2400" dirty="0"/>
              <a:t>1</a:t>
            </a:r>
            <a:r>
              <a:rPr lang="zh-CN" altLang="en-US" sz="2400" dirty="0"/>
              <a:t>、在</a:t>
            </a:r>
            <a:r>
              <a:rPr lang="en-US" altLang="zh-CN" sz="2400" dirty="0"/>
              <a:t>Ubuntu Linux</a:t>
            </a:r>
            <a:r>
              <a:rPr lang="zh-CN" altLang="en-US" sz="2400" dirty="0"/>
              <a:t>下，编辑文本的常用工具有哪些？</a:t>
            </a:r>
          </a:p>
          <a:p>
            <a:pPr>
              <a:lnSpc>
                <a:spcPct val="150000"/>
              </a:lnSpc>
            </a:pPr>
            <a:r>
              <a:rPr lang="en-US" altLang="zh-CN" sz="2400" dirty="0"/>
              <a:t>2</a:t>
            </a:r>
            <a:r>
              <a:rPr lang="zh-CN" altLang="en-US" sz="2400" dirty="0"/>
              <a:t>、</a:t>
            </a:r>
            <a:r>
              <a:rPr lang="en-US" altLang="zh-CN" sz="2400" dirty="0"/>
              <a:t>vi</a:t>
            </a:r>
            <a:r>
              <a:rPr lang="zh-CN" altLang="en-US" sz="2400" dirty="0"/>
              <a:t>编辑器的工作模式有哪几种？它们之间如何实现转换的？</a:t>
            </a:r>
          </a:p>
          <a:p>
            <a:pPr>
              <a:lnSpc>
                <a:spcPct val="150000"/>
              </a:lnSpc>
            </a:pPr>
            <a:r>
              <a:rPr lang="en-US" altLang="zh-CN" sz="2400" dirty="0"/>
              <a:t>3</a:t>
            </a:r>
            <a:r>
              <a:rPr lang="zh-CN" altLang="en-US" sz="2400" dirty="0"/>
              <a:t>、</a:t>
            </a:r>
            <a:r>
              <a:rPr lang="en-US" altLang="zh-CN" sz="2400" dirty="0"/>
              <a:t>LibreOffice</a:t>
            </a:r>
            <a:r>
              <a:rPr lang="zh-CN" altLang="en-US" sz="2400" dirty="0"/>
              <a:t>与 </a:t>
            </a:r>
            <a:r>
              <a:rPr lang="en-US" altLang="zh-CN" sz="2400" dirty="0"/>
              <a:t>Microsoft Office</a:t>
            </a:r>
            <a:r>
              <a:rPr lang="zh-CN" altLang="en-US" sz="2400" dirty="0"/>
              <a:t>办公软件的不同之处有哪些？</a:t>
            </a:r>
          </a:p>
          <a:p>
            <a:pPr>
              <a:lnSpc>
                <a:spcPct val="150000"/>
              </a:lnSpc>
            </a:pPr>
            <a:r>
              <a:rPr lang="en-US" altLang="zh-CN" sz="2400" dirty="0"/>
              <a:t>4</a:t>
            </a:r>
            <a:r>
              <a:rPr lang="zh-CN" altLang="en-US" sz="2400" dirty="0"/>
              <a:t>、如何使用</a:t>
            </a:r>
            <a:r>
              <a:rPr lang="en-US" altLang="zh-CN" sz="2400" dirty="0"/>
              <a:t>Shotwell</a:t>
            </a:r>
            <a:r>
              <a:rPr lang="zh-CN" altLang="en-US" sz="2400" dirty="0"/>
              <a:t>照片管理器按需求剪裁照片尺寸？</a:t>
            </a:r>
          </a:p>
          <a:p>
            <a:pPr>
              <a:lnSpc>
                <a:spcPct val="150000"/>
              </a:lnSpc>
            </a:pPr>
            <a:r>
              <a:rPr lang="en-US" altLang="zh-CN" sz="2400" dirty="0"/>
              <a:t>5</a:t>
            </a:r>
            <a:r>
              <a:rPr lang="zh-CN" altLang="en-US" sz="2400" dirty="0"/>
              <a:t>、如何使用</a:t>
            </a:r>
            <a:r>
              <a:rPr lang="en-US" altLang="zh-CN" sz="2400" dirty="0"/>
              <a:t>Rhythmbox</a:t>
            </a:r>
            <a:r>
              <a:rPr lang="zh-CN" altLang="en-US" sz="2400" dirty="0"/>
              <a:t>音乐播放器，在音乐库和播放列表中搜索歌曲？</a:t>
            </a:r>
          </a:p>
        </p:txBody>
      </p:sp>
    </p:spTree>
    <p:extLst>
      <p:ext uri="{BB962C8B-B14F-4D97-AF65-F5344CB8AC3E}">
        <p14:creationId xmlns:p14="http://schemas.microsoft.com/office/powerpoint/2010/main" val="4062288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37F5B4-6904-4E82-B804-39B4E7E1B898}"/>
              </a:ext>
            </a:extLst>
          </p:cNvPr>
          <p:cNvSpPr>
            <a:spLocks noGrp="1"/>
          </p:cNvSpPr>
          <p:nvPr>
            <p:ph type="title"/>
          </p:nvPr>
        </p:nvSpPr>
        <p:spPr>
          <a:xfrm>
            <a:off x="1931988" y="1127544"/>
            <a:ext cx="8911687" cy="639611"/>
          </a:xfrm>
        </p:spPr>
        <p:txBody>
          <a:bodyPr>
            <a:normAutofit/>
          </a:bodyPr>
          <a:lstStyle/>
          <a:p>
            <a:r>
              <a:rPr lang="zh-CN" altLang="en-US" sz="2400" dirty="0"/>
              <a:t>段落标题快捷键：</a:t>
            </a:r>
          </a:p>
        </p:txBody>
      </p:sp>
      <p:graphicFrame>
        <p:nvGraphicFramePr>
          <p:cNvPr id="4" name="表格 -1">
            <a:extLst>
              <a:ext uri="{FF2B5EF4-FFF2-40B4-BE49-F238E27FC236}">
                <a16:creationId xmlns:a16="http://schemas.microsoft.com/office/drawing/2014/main" id="{4A3053B6-90CE-45C1-8E04-EF393FA45B79}"/>
              </a:ext>
            </a:extLst>
          </p:cNvPr>
          <p:cNvGraphicFramePr/>
          <p:nvPr>
            <p:extLst>
              <p:ext uri="{D42A27DB-BD31-4B8C-83A1-F6EECF244321}">
                <p14:modId xmlns:p14="http://schemas.microsoft.com/office/powerpoint/2010/main" val="1183405921"/>
              </p:ext>
            </p:extLst>
          </p:nvPr>
        </p:nvGraphicFramePr>
        <p:xfrm>
          <a:off x="1931988" y="1767155"/>
          <a:ext cx="8352443" cy="2881042"/>
        </p:xfrm>
        <a:graphic>
          <a:graphicData uri="http://schemas.openxmlformats.org/drawingml/2006/table">
            <a:tbl>
              <a:tblPr firstRow="1" bandRow="1">
                <a:tableStyleId>{5940675A-B579-460E-94D1-54222C63F5DA}</a:tableStyleId>
              </a:tblPr>
              <a:tblGrid>
                <a:gridCol w="2845757">
                  <a:extLst>
                    <a:ext uri="{9D8B030D-6E8A-4147-A177-3AD203B41FA5}">
                      <a16:colId xmlns:a16="http://schemas.microsoft.com/office/drawing/2014/main" val="20000"/>
                    </a:ext>
                  </a:extLst>
                </a:gridCol>
                <a:gridCol w="5506686">
                  <a:extLst>
                    <a:ext uri="{9D8B030D-6E8A-4147-A177-3AD203B41FA5}">
                      <a16:colId xmlns:a16="http://schemas.microsoft.com/office/drawing/2014/main" val="20001"/>
                    </a:ext>
                  </a:extLst>
                </a:gridCol>
              </a:tblGrid>
              <a:tr h="360255">
                <a:tc>
                  <a:txBody>
                    <a:bodyPr/>
                    <a:lstStyle/>
                    <a:p>
                      <a:pPr marL="0" indent="0" algn="l">
                        <a:buNone/>
                      </a:pP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快捷键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效果</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0255">
                <a:tc>
                  <a:txBody>
                    <a:bodyPr/>
                    <a:lstStyle/>
                    <a:p>
                      <a:pPr marL="0" indent="0" algn="l">
                        <a:buNone/>
                      </a:pPr>
                      <a:r>
                        <a:rPr lang="en-US" altLang="zh-CN" sz="1800" b="0" u="none">
                          <a:latin typeface="Times New Roman" panose="02020603050405020304" pitchFamily="18" charset="0"/>
                          <a:ea typeface="Times New Roman" panose="02020603050405020304" pitchFamily="18" charset="0"/>
                          <a:cs typeface="Times New Roman" panose="02020603050405020304" pitchFamily="18" charset="0"/>
                        </a:rPr>
                        <a:t>Ctrl+Alt+Up Arrow</a:t>
                      </a: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组合键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将活动段落或选定的段落向上移动一个段落。</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60255">
                <a:tc>
                  <a:txBody>
                    <a:bodyPr/>
                    <a:lstStyle/>
                    <a:p>
                      <a:pPr marL="0" indent="0" algn="l">
                        <a:buNone/>
                      </a:pPr>
                      <a:r>
                        <a:rPr lang="en-US" altLang="zh-CN" sz="1800" b="0" u="none">
                          <a:latin typeface="Times New Roman" panose="02020603050405020304" pitchFamily="18" charset="0"/>
                          <a:ea typeface="Times New Roman" panose="02020603050405020304" pitchFamily="18" charset="0"/>
                          <a:cs typeface="Times New Roman" panose="02020603050405020304" pitchFamily="18" charset="0"/>
                        </a:rPr>
                        <a:t>Ctrl+Alt+Down Arrow</a:t>
                      </a: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组合键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将当前段落或选定的段落向下移动一个段落。</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60255">
                <a:tc>
                  <a:txBody>
                    <a:bodyPr/>
                    <a:lstStyle/>
                    <a:p>
                      <a:pPr marL="0" indent="0" algn="l">
                        <a:buNone/>
                      </a:pPr>
                      <a:r>
                        <a:rPr lang="en-US" altLang="zh-CN" sz="1800" b="0" u="none">
                          <a:latin typeface="Times New Roman" panose="02020603050405020304" pitchFamily="18" charset="0"/>
                          <a:ea typeface="Times New Roman" panose="02020603050405020304" pitchFamily="18" charset="0"/>
                          <a:cs typeface="Times New Roman" panose="02020603050405020304" pitchFamily="18" charset="0"/>
                        </a:rPr>
                        <a:t>Tab</a:t>
                      </a: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格式“标题 </a:t>
                      </a:r>
                      <a:r>
                        <a:rPr lang="en-US" altLang="zh-CN" sz="1800" b="0" u="none">
                          <a:latin typeface="Times New Roman" panose="02020603050405020304" pitchFamily="18" charset="0"/>
                          <a:ea typeface="Times New Roman" panose="02020603050405020304" pitchFamily="18" charset="0"/>
                          <a:cs typeface="Times New Roman" panose="02020603050405020304" pitchFamily="18" charset="0"/>
                        </a:rPr>
                        <a:t>X”(X=1-9) </a:t>
                      </a: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中的标题在大纲中向下降一级。</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59255">
                <a:tc>
                  <a:txBody>
                    <a:bodyPr/>
                    <a:lstStyle/>
                    <a:p>
                      <a:pPr marL="0" indent="0" algn="l">
                        <a:buNone/>
                      </a:pPr>
                      <a:r>
                        <a:rPr lang="en-US" altLang="zh-CN" sz="1800" b="0" u="none">
                          <a:latin typeface="Times New Roman" panose="02020603050405020304" pitchFamily="18" charset="0"/>
                          <a:ea typeface="Times New Roman" panose="02020603050405020304" pitchFamily="18" charset="0"/>
                          <a:cs typeface="Times New Roman" panose="02020603050405020304" pitchFamily="18" charset="0"/>
                        </a:rPr>
                        <a:t>Shift+Tab</a:t>
                      </a: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格式“标题 </a:t>
                      </a:r>
                      <a:r>
                        <a:rPr lang="en-US" altLang="zh-CN" sz="1800" b="0" u="none">
                          <a:latin typeface="Times New Roman" panose="02020603050405020304" pitchFamily="18" charset="0"/>
                          <a:ea typeface="Times New Roman" panose="02020603050405020304" pitchFamily="18" charset="0"/>
                          <a:cs typeface="Times New Roman" panose="02020603050405020304" pitchFamily="18" charset="0"/>
                        </a:rPr>
                        <a:t>X”(X=2-10) </a:t>
                      </a:r>
                      <a:r>
                        <a:rPr lang="zh-CN" altLang="en-US" sz="1800" b="0" u="none">
                          <a:latin typeface="Times New Roman" panose="02020603050405020304" pitchFamily="18" charset="0"/>
                          <a:ea typeface="Times New Roman" panose="02020603050405020304" pitchFamily="18" charset="0"/>
                          <a:cs typeface="Times New Roman" panose="02020603050405020304" pitchFamily="18" charset="0"/>
                        </a:rPr>
                        <a:t>中的标题在大纲中向上升一级。</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1080767">
                <a:tc>
                  <a:txBody>
                    <a:bodyPr/>
                    <a:lstStyle/>
                    <a:p>
                      <a:pPr marL="0" indent="0" algn="l">
                        <a:buNone/>
                      </a:pPr>
                      <a:r>
                        <a:rPr lang="en-US" altLang="zh-CN" sz="1800" b="0" u="none" dirty="0" err="1">
                          <a:latin typeface="Times New Roman" panose="02020603050405020304" pitchFamily="18" charset="0"/>
                          <a:ea typeface="Times New Roman" panose="02020603050405020304" pitchFamily="18" charset="0"/>
                          <a:cs typeface="Times New Roman" panose="02020603050405020304" pitchFamily="18" charset="0"/>
                        </a:rPr>
                        <a:t>Ctrl+Tab</a:t>
                      </a:r>
                      <a:r>
                        <a:rPr lang="zh-CN" altLang="en-US" sz="1800" b="0" u="none" dirty="0">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800" b="0" u="none" dirty="0">
                          <a:latin typeface="Times New Roman" panose="02020603050405020304" pitchFamily="18" charset="0"/>
                          <a:ea typeface="Times New Roman" panose="02020603050405020304" pitchFamily="18" charset="0"/>
                          <a:cs typeface="Times New Roman" panose="02020603050405020304" pitchFamily="18" charset="0"/>
                        </a:rPr>
                        <a:t>标题起始位置：插入一个制表位。针对所用的窗口管理器，可采用</a:t>
                      </a:r>
                      <a:r>
                        <a:rPr lang="en-US" altLang="zh-CN" sz="1800" b="0" u="none" dirty="0" err="1">
                          <a:latin typeface="Times New Roman" panose="02020603050405020304" pitchFamily="18" charset="0"/>
                          <a:ea typeface="Times New Roman" panose="02020603050405020304" pitchFamily="18" charset="0"/>
                          <a:cs typeface="Times New Roman" panose="02020603050405020304" pitchFamily="18" charset="0"/>
                        </a:rPr>
                        <a:t>Alt+Tab</a:t>
                      </a:r>
                      <a:r>
                        <a:rPr lang="en-US" altLang="zh-CN" sz="1800" b="0" u="none" dirty="0">
                          <a:latin typeface="Times New Roman" panose="02020603050405020304" pitchFamily="18" charset="0"/>
                          <a:ea typeface="Times New Roman" panose="02020603050405020304" pitchFamily="18" charset="0"/>
                          <a:cs typeface="Times New Roman" panose="02020603050405020304" pitchFamily="18" charset="0"/>
                        </a:rPr>
                        <a:t> </a:t>
                      </a:r>
                      <a:r>
                        <a:rPr lang="zh-CN" altLang="en-US" sz="1800" b="0" u="none" dirty="0">
                          <a:latin typeface="Times New Roman" panose="02020603050405020304" pitchFamily="18" charset="0"/>
                          <a:ea typeface="Times New Roman" panose="02020603050405020304" pitchFamily="18" charset="0"/>
                          <a:cs typeface="Times New Roman" panose="02020603050405020304" pitchFamily="18" charset="0"/>
                        </a:rPr>
                        <a:t>组合键。要使用键盘修改标题级别，首先要将光标置于标题前。</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604128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6544D8-B1AE-4189-8C57-1A2B82DC2A42}"/>
              </a:ext>
            </a:extLst>
          </p:cNvPr>
          <p:cNvSpPr>
            <a:spLocks noGrp="1"/>
          </p:cNvSpPr>
          <p:nvPr>
            <p:ph type="title"/>
          </p:nvPr>
        </p:nvSpPr>
        <p:spPr>
          <a:xfrm>
            <a:off x="1914831" y="521369"/>
            <a:ext cx="8911687" cy="557418"/>
          </a:xfrm>
        </p:spPr>
        <p:txBody>
          <a:bodyPr>
            <a:normAutofit/>
          </a:bodyPr>
          <a:lstStyle/>
          <a:p>
            <a:r>
              <a:rPr lang="en-US" altLang="zh-CN" sz="2400" dirty="0"/>
              <a:t>LibreOffice Writer</a:t>
            </a:r>
            <a:r>
              <a:rPr lang="zh-CN" altLang="en-US" sz="2400" dirty="0"/>
              <a:t>中表格的快捷</a:t>
            </a:r>
          </a:p>
        </p:txBody>
      </p:sp>
      <p:graphicFrame>
        <p:nvGraphicFramePr>
          <p:cNvPr id="4" name="表格 -1">
            <a:extLst>
              <a:ext uri="{FF2B5EF4-FFF2-40B4-BE49-F238E27FC236}">
                <a16:creationId xmlns:a16="http://schemas.microsoft.com/office/drawing/2014/main" id="{62DB95A5-0814-4CFD-B8F5-01AFF73610BA}"/>
              </a:ext>
            </a:extLst>
          </p:cNvPr>
          <p:cNvGraphicFramePr/>
          <p:nvPr>
            <p:extLst>
              <p:ext uri="{D42A27DB-BD31-4B8C-83A1-F6EECF244321}">
                <p14:modId xmlns:p14="http://schemas.microsoft.com/office/powerpoint/2010/main" val="1065679306"/>
              </p:ext>
            </p:extLst>
          </p:nvPr>
        </p:nvGraphicFramePr>
        <p:xfrm>
          <a:off x="1866899" y="1171255"/>
          <a:ext cx="9712075" cy="5039645"/>
        </p:xfrm>
        <a:graphic>
          <a:graphicData uri="http://schemas.openxmlformats.org/drawingml/2006/table">
            <a:tbl>
              <a:tblPr firstRow="1" bandRow="1">
                <a:tableStyleId>{5940675A-B579-460E-94D1-54222C63F5DA}</a:tableStyleId>
              </a:tblPr>
              <a:tblGrid>
                <a:gridCol w="2418757">
                  <a:extLst>
                    <a:ext uri="{9D8B030D-6E8A-4147-A177-3AD203B41FA5}">
                      <a16:colId xmlns:a16="http://schemas.microsoft.com/office/drawing/2014/main" val="20000"/>
                    </a:ext>
                  </a:extLst>
                </a:gridCol>
                <a:gridCol w="7293318">
                  <a:extLst>
                    <a:ext uri="{9D8B030D-6E8A-4147-A177-3AD203B41FA5}">
                      <a16:colId xmlns:a16="http://schemas.microsoft.com/office/drawing/2014/main" val="20001"/>
                    </a:ext>
                  </a:extLst>
                </a:gridCol>
              </a:tblGrid>
              <a:tr h="196221">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快捷键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效果</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92440">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Ctrl+A</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如果活动单元格是空白的：选择整个表格。否则：选择活动单元格的内容，再按一次选择整个表格。</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87915">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Ctrl+Home</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如果当前单元格是空白的：跳至表格的起始位置。否则：按第一次时跳至当前单元格的起始位置，按第二次时到当前表格的起始位置，按第三次时到文档的起始位置。</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88661">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Ctrl+End</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如果当前单元格是空白的：跳至表格的结束位置。否则：按第一次时跳至当前单元格的结束位置，按第二次时到表格的结束位置，按第三次时到文档的结束位置。</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91694">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Ctrl+Tab</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插入一个制表位 </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仅在表格中</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。针对所用的窗口管理器，可采用</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Alt+Tab</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组合键。</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196221">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Alt+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箭头键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沿着单元格的右</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下边缘放大</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缩小列</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行</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196221">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Alt+Shift+Arrow</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组合键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沿着单元格的左</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上边缘放大</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缩小列</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行</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196221">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Alt+Ctrl+</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箭头键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与 </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Alt </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键功能类似，但只能修改活动单元格</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91694">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Alt+Insert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组合键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在“插入”模式中停留 </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3 </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秒钟。可以使用箭头键插入行</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列，使用</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Ctrl+</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箭头键插入单元格</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92440">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Alt+Del</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组合键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在删除模式中停留 </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3 </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秒钟。可以使用箭头键删除行</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列，使用</a:t>
                      </a: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Ctrl+ </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箭头键将单元格与相邻单元格合并</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1372795">
                <a:tc>
                  <a:txBody>
                    <a:bodyPr/>
                    <a:lstStyle/>
                    <a:p>
                      <a:pPr marL="0" indent="0" algn="l">
                        <a:buNone/>
                      </a:pPr>
                      <a:r>
                        <a:rPr lang="en-US" altLang="zh-CN" sz="1400" b="0" u="none">
                          <a:latin typeface="Times New Roman" panose="02020603050405020304" pitchFamily="18" charset="0"/>
                          <a:ea typeface="Times New Roman" panose="02020603050405020304" pitchFamily="18" charset="0"/>
                          <a:cs typeface="Times New Roman" panose="02020603050405020304" pitchFamily="18" charset="0"/>
                        </a:rPr>
                        <a:t>Shift+Ctrl+Del</a:t>
                      </a:r>
                      <a:r>
                        <a:rPr lang="zh-CN" altLang="en-US" sz="1400" b="0" u="none">
                          <a:latin typeface="Times New Roman" panose="02020603050405020304" pitchFamily="18" charset="0"/>
                          <a:ea typeface="Times New Roman" panose="02020603050405020304" pitchFamily="18" charset="0"/>
                          <a:cs typeface="Times New Roman" panose="02020603050405020304" pitchFamily="18" charset="0"/>
                        </a:rPr>
                        <a:t>键</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marL="0" indent="0" algn="l">
                        <a:buNone/>
                      </a:pPr>
                      <a:r>
                        <a:rPr lang="zh-CN" altLang="en-US" sz="1400" b="0" u="none" dirty="0">
                          <a:latin typeface="Times New Roman" panose="02020603050405020304" pitchFamily="18" charset="0"/>
                          <a:ea typeface="Times New Roman" panose="02020603050405020304" pitchFamily="18" charset="0"/>
                          <a:cs typeface="Times New Roman" panose="02020603050405020304" pitchFamily="18" charset="0"/>
                        </a:rPr>
                        <a:t>如果没有选定整个单元格，则删除从光标所在位置到当前句子结尾处的文本。如果光标在单元格结尾处，并且没有选定整个单元格，则删除下一个单元格的内容。如果没有选定整个单元格，并且光标在表格的结尾处，则删除此表格以下的句子，段落的剩余部分将被移到表格的最后一个单元格中。如果表格之后是一个空行，则删除此空行。如果选定一个或多个单元格，则删除包含选择内容的整个行。如果完全或部分选定全部行，则删除整个表格。</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34871047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标题 1">
            <a:extLst>
              <a:ext uri="{FF2B5EF4-FFF2-40B4-BE49-F238E27FC236}">
                <a16:creationId xmlns:a16="http://schemas.microsoft.com/office/drawing/2014/main" id="{0A0E80F6-61AA-4F31-BE78-ED6101269460}"/>
              </a:ext>
            </a:extLst>
          </p:cNvPr>
          <p:cNvSpPr>
            <a:spLocks noGrp="1" noChangeArrowheads="1"/>
          </p:cNvSpPr>
          <p:nvPr>
            <p:ph type="title"/>
          </p:nvPr>
        </p:nvSpPr>
        <p:spPr/>
        <p:txBody>
          <a:bodyPr/>
          <a:lstStyle/>
          <a:p>
            <a:r>
              <a:rPr lang="en-US" altLang="zh-CN" dirty="0"/>
              <a:t>5</a:t>
            </a:r>
            <a:r>
              <a:rPr lang="zh-CN" altLang="en-US" dirty="0"/>
              <a:t>.1.2 LibreOffice Calc</a:t>
            </a:r>
          </a:p>
        </p:txBody>
      </p:sp>
      <p:sp>
        <p:nvSpPr>
          <p:cNvPr id="17410" name="内容占位符 2">
            <a:extLst>
              <a:ext uri="{FF2B5EF4-FFF2-40B4-BE49-F238E27FC236}">
                <a16:creationId xmlns:a16="http://schemas.microsoft.com/office/drawing/2014/main" id="{289DCC59-B2C6-40CA-A9F4-C545A7401A6F}"/>
              </a:ext>
            </a:extLst>
          </p:cNvPr>
          <p:cNvSpPr>
            <a:spLocks noGrp="1" noChangeArrowheads="1"/>
          </p:cNvSpPr>
          <p:nvPr>
            <p:ph idx="1"/>
          </p:nvPr>
        </p:nvSpPr>
        <p:spPr>
          <a:xfrm>
            <a:off x="2239890" y="1540189"/>
            <a:ext cx="9264721" cy="3777622"/>
          </a:xfrm>
        </p:spPr>
        <p:txBody>
          <a:bodyPr>
            <a:normAutofit fontScale="92500"/>
          </a:bodyPr>
          <a:lstStyle/>
          <a:p>
            <a:pPr>
              <a:lnSpc>
                <a:spcPct val="150000"/>
              </a:lnSpc>
            </a:pPr>
            <a:r>
              <a:rPr lang="zh-CN" altLang="en-US" sz="2800" dirty="0"/>
              <a:t>LibreOffice Calc是一个软件</a:t>
            </a:r>
            <a:r>
              <a:rPr lang="zh-CN" altLang="en-US" sz="2800" dirty="0">
                <a:solidFill>
                  <a:srgbClr val="FF0000"/>
                </a:solidFill>
              </a:rPr>
              <a:t>电子表格应用程序</a:t>
            </a:r>
            <a:r>
              <a:rPr lang="zh-CN" altLang="en-US" sz="2800" dirty="0"/>
              <a:t>，它允许用户在组织成行列的单元格（即cell）中输入和处理数据。</a:t>
            </a:r>
            <a:endParaRPr lang="en-US" altLang="zh-CN" sz="2800" dirty="0"/>
          </a:p>
          <a:p>
            <a:pPr>
              <a:lnSpc>
                <a:spcPct val="150000"/>
              </a:lnSpc>
            </a:pPr>
            <a:r>
              <a:rPr lang="zh-CN" altLang="en-US" sz="2800" dirty="0"/>
              <a:t>单元格是单个数据的容器，如数量、标签、或数学公式。用户可以执行一组单元格的计算（如加减一列单元格），或根据包含在一组单元格中的数值来创建图表。甚至可以把电子表格的数据融入文档中来增加专业化色彩。</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内容占位符 2">
            <a:extLst>
              <a:ext uri="{FF2B5EF4-FFF2-40B4-BE49-F238E27FC236}">
                <a16:creationId xmlns:a16="http://schemas.microsoft.com/office/drawing/2014/main" id="{F86A028A-753E-424C-B02B-077ECB1972B2}"/>
              </a:ext>
            </a:extLst>
          </p:cNvPr>
          <p:cNvSpPr>
            <a:spLocks noGrp="1" noChangeArrowheads="1"/>
          </p:cNvSpPr>
          <p:nvPr>
            <p:ph idx="1"/>
          </p:nvPr>
        </p:nvSpPr>
        <p:spPr>
          <a:xfrm>
            <a:off x="1938410" y="717603"/>
            <a:ext cx="9096035" cy="4850989"/>
          </a:xfrm>
        </p:spPr>
        <p:txBody>
          <a:bodyPr>
            <a:normAutofit/>
          </a:bodyPr>
          <a:lstStyle/>
          <a:p>
            <a:pPr>
              <a:lnSpc>
                <a:spcPct val="150000"/>
              </a:lnSpc>
            </a:pPr>
            <a:r>
              <a:rPr lang="zh-CN" altLang="en-US" sz="2400" dirty="0"/>
              <a:t>Cale的启动方法与Writer类似，用户可以通过</a:t>
            </a:r>
            <a:r>
              <a:rPr lang="zh-CN" altLang="en-US" sz="2400" dirty="0">
                <a:solidFill>
                  <a:srgbClr val="FF0000"/>
                </a:solidFill>
              </a:rPr>
              <a:t>“搜索”功能</a:t>
            </a:r>
            <a:r>
              <a:rPr lang="zh-CN" altLang="en-US" sz="2400" dirty="0"/>
              <a:t>找到该组件。</a:t>
            </a:r>
          </a:p>
          <a:p>
            <a:pPr>
              <a:lnSpc>
                <a:spcPct val="150000"/>
              </a:lnSpc>
            </a:pPr>
            <a:r>
              <a:rPr lang="zh-CN" altLang="en-US" sz="2400" dirty="0"/>
              <a:t>Calc程序最上方是标题栏，指明当前打开的文档名称和程序名。</a:t>
            </a:r>
            <a:endParaRPr lang="en-US" altLang="zh-CN" sz="2400" dirty="0"/>
          </a:p>
          <a:p>
            <a:pPr>
              <a:lnSpc>
                <a:spcPct val="150000"/>
              </a:lnSpc>
            </a:pPr>
            <a:r>
              <a:rPr lang="zh-CN" altLang="en-US" sz="2400" dirty="0"/>
              <a:t>在标题栏下面是一行菜单栏，菜单栏下面是一些快捷按钮区域和选择列表区域，以及单元格计算赋值框。在下方是纵向和横向的单元格区域。底部和右侧有横向和纵向滚动条，和工作表名称选项卡。最底部是一些状态提示信息。</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259C671B-1B22-4141-A9C0-2E7941FDA7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72" name="Freeform 11">
              <a:extLst>
                <a:ext uri="{FF2B5EF4-FFF2-40B4-BE49-F238E27FC236}">
                  <a16:creationId xmlns:a16="http://schemas.microsoft.com/office/drawing/2014/main" id="{7B2F5A4B-FA0F-4625-82F7-1D3F11281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73" name="Freeform 12">
              <a:extLst>
                <a:ext uri="{FF2B5EF4-FFF2-40B4-BE49-F238E27FC236}">
                  <a16:creationId xmlns:a16="http://schemas.microsoft.com/office/drawing/2014/main" id="{9ACB0BAE-722F-4C91-8C2A-44EF768E83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74" name="Freeform 13">
              <a:extLst>
                <a:ext uri="{FF2B5EF4-FFF2-40B4-BE49-F238E27FC236}">
                  <a16:creationId xmlns:a16="http://schemas.microsoft.com/office/drawing/2014/main" id="{C3AC4D9F-59AC-421A-9FF3-C936CEC439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75" name="Freeform 14">
              <a:extLst>
                <a:ext uri="{FF2B5EF4-FFF2-40B4-BE49-F238E27FC236}">
                  <a16:creationId xmlns:a16="http://schemas.microsoft.com/office/drawing/2014/main" id="{797BCE03-677D-4D65-A4D1-1FD721DD5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76" name="Freeform 15">
              <a:extLst>
                <a:ext uri="{FF2B5EF4-FFF2-40B4-BE49-F238E27FC236}">
                  <a16:creationId xmlns:a16="http://schemas.microsoft.com/office/drawing/2014/main" id="{D007E5D0-0B4E-4094-988C-9917146C2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77" name="Freeform 16">
              <a:extLst>
                <a:ext uri="{FF2B5EF4-FFF2-40B4-BE49-F238E27FC236}">
                  <a16:creationId xmlns:a16="http://schemas.microsoft.com/office/drawing/2014/main" id="{024DB804-C06B-4A0A-AC43-6BCCB7D76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78" name="Freeform 17">
              <a:extLst>
                <a:ext uri="{FF2B5EF4-FFF2-40B4-BE49-F238E27FC236}">
                  <a16:creationId xmlns:a16="http://schemas.microsoft.com/office/drawing/2014/main" id="{B51DC17A-305E-486E-A527-5E8068E9E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79" name="Freeform 18">
              <a:extLst>
                <a:ext uri="{FF2B5EF4-FFF2-40B4-BE49-F238E27FC236}">
                  <a16:creationId xmlns:a16="http://schemas.microsoft.com/office/drawing/2014/main" id="{B6CCA716-6D46-4523-BF96-FF1B0C5464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80" name="Freeform 19">
              <a:extLst>
                <a:ext uri="{FF2B5EF4-FFF2-40B4-BE49-F238E27FC236}">
                  <a16:creationId xmlns:a16="http://schemas.microsoft.com/office/drawing/2014/main" id="{E632B09A-D30C-4268-B28B-ACD6127630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81" name="Freeform 20">
              <a:extLst>
                <a:ext uri="{FF2B5EF4-FFF2-40B4-BE49-F238E27FC236}">
                  <a16:creationId xmlns:a16="http://schemas.microsoft.com/office/drawing/2014/main" id="{5FC839A4-228B-4EC0-8AF4-D8E38ECE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82" name="Freeform 21">
              <a:extLst>
                <a:ext uri="{FF2B5EF4-FFF2-40B4-BE49-F238E27FC236}">
                  <a16:creationId xmlns:a16="http://schemas.microsoft.com/office/drawing/2014/main" id="{A8FFB1A1-5BB5-4551-87CD-F3365E6FE9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83" name="Freeform 22">
              <a:extLst>
                <a:ext uri="{FF2B5EF4-FFF2-40B4-BE49-F238E27FC236}">
                  <a16:creationId xmlns:a16="http://schemas.microsoft.com/office/drawing/2014/main" id="{D05AF173-8E70-41FA-9254-DF9AC3DDA2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5" name="Group 84">
            <a:extLst>
              <a:ext uri="{FF2B5EF4-FFF2-40B4-BE49-F238E27FC236}">
                <a16:creationId xmlns:a16="http://schemas.microsoft.com/office/drawing/2014/main" id="{1D56A4CE-A3F4-4CFF-9A65-C029AC17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86" name="Freeform 27">
              <a:extLst>
                <a:ext uri="{FF2B5EF4-FFF2-40B4-BE49-F238E27FC236}">
                  <a16:creationId xmlns:a16="http://schemas.microsoft.com/office/drawing/2014/main" id="{DF669161-0B30-4C76-96BF-962027487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87" name="Freeform 28">
              <a:extLst>
                <a:ext uri="{FF2B5EF4-FFF2-40B4-BE49-F238E27FC236}">
                  <a16:creationId xmlns:a16="http://schemas.microsoft.com/office/drawing/2014/main" id="{A5232353-CF7C-44DD-8BEE-1C8FF54CD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88" name="Freeform 29">
              <a:extLst>
                <a:ext uri="{FF2B5EF4-FFF2-40B4-BE49-F238E27FC236}">
                  <a16:creationId xmlns:a16="http://schemas.microsoft.com/office/drawing/2014/main" id="{AEA6CAE2-8741-4E88-A632-69C2B2EC58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89" name="Freeform 30">
              <a:extLst>
                <a:ext uri="{FF2B5EF4-FFF2-40B4-BE49-F238E27FC236}">
                  <a16:creationId xmlns:a16="http://schemas.microsoft.com/office/drawing/2014/main" id="{014AC37D-4388-4AE6-9D4D-CCD99A608C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90" name="Freeform 31">
              <a:extLst>
                <a:ext uri="{FF2B5EF4-FFF2-40B4-BE49-F238E27FC236}">
                  <a16:creationId xmlns:a16="http://schemas.microsoft.com/office/drawing/2014/main" id="{7FE084B0-333E-4F7C-83F1-F7D132527D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91" name="Freeform 32">
              <a:extLst>
                <a:ext uri="{FF2B5EF4-FFF2-40B4-BE49-F238E27FC236}">
                  <a16:creationId xmlns:a16="http://schemas.microsoft.com/office/drawing/2014/main" id="{FDCFCB98-2E3A-4227-823C-80489BB284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92" name="Freeform 33">
              <a:extLst>
                <a:ext uri="{FF2B5EF4-FFF2-40B4-BE49-F238E27FC236}">
                  <a16:creationId xmlns:a16="http://schemas.microsoft.com/office/drawing/2014/main" id="{252F94DE-A6A3-4463-BE05-34281F1C8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93" name="Freeform 34">
              <a:extLst>
                <a:ext uri="{FF2B5EF4-FFF2-40B4-BE49-F238E27FC236}">
                  <a16:creationId xmlns:a16="http://schemas.microsoft.com/office/drawing/2014/main" id="{16EA21FA-886F-43CF-9D44-C1342F3055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94" name="Freeform 35">
              <a:extLst>
                <a:ext uri="{FF2B5EF4-FFF2-40B4-BE49-F238E27FC236}">
                  <a16:creationId xmlns:a16="http://schemas.microsoft.com/office/drawing/2014/main" id="{88C821A5-BCF7-47FE-894F-0ADC5FDB28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95" name="Freeform 36">
              <a:extLst>
                <a:ext uri="{FF2B5EF4-FFF2-40B4-BE49-F238E27FC236}">
                  <a16:creationId xmlns:a16="http://schemas.microsoft.com/office/drawing/2014/main" id="{F8337ECE-206A-472E-AFC4-0F230C91E8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96" name="Freeform 37">
              <a:extLst>
                <a:ext uri="{FF2B5EF4-FFF2-40B4-BE49-F238E27FC236}">
                  <a16:creationId xmlns:a16="http://schemas.microsoft.com/office/drawing/2014/main" id="{90BB2EC4-D043-4B43-87E7-723A787EE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97" name="Freeform 38">
              <a:extLst>
                <a:ext uri="{FF2B5EF4-FFF2-40B4-BE49-F238E27FC236}">
                  <a16:creationId xmlns:a16="http://schemas.microsoft.com/office/drawing/2014/main" id="{04013015-AF71-47BC-BE4D-ED9EFA24FF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99" name="Rectangle 98">
            <a:extLst>
              <a:ext uri="{FF2B5EF4-FFF2-40B4-BE49-F238E27FC236}">
                <a16:creationId xmlns:a16="http://schemas.microsoft.com/office/drawing/2014/main" id="{71B30B18-D920-4E3E-B931-1F310244C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1" name="Freeform 11">
            <a:extLst>
              <a:ext uri="{FF2B5EF4-FFF2-40B4-BE49-F238E27FC236}">
                <a16:creationId xmlns:a16="http://schemas.microsoft.com/office/drawing/2014/main" id="{C70EF50A-66E6-460A-8AF9-47A10D0D9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3" name="Freeform 11">
            <a:extLst>
              <a:ext uri="{FF2B5EF4-FFF2-40B4-BE49-F238E27FC236}">
                <a16:creationId xmlns:a16="http://schemas.microsoft.com/office/drawing/2014/main" id="{54EEEBD9-D37D-42B9-BE64-2C102B1D6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5" name="Rectangle 104">
            <a:extLst>
              <a:ext uri="{FF2B5EF4-FFF2-40B4-BE49-F238E27FC236}">
                <a16:creationId xmlns:a16="http://schemas.microsoft.com/office/drawing/2014/main" id="{A2F47212-081A-4E41-8623-C5BD41ADD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43467"/>
            <a:ext cx="8959322" cy="5571066"/>
          </a:xfrm>
          <a:prstGeom prst="rect">
            <a:avLst/>
          </a:prstGeom>
          <a:solidFill>
            <a:srgbClr val="FFFFFF"/>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图片 1">
            <a:extLst>
              <a:ext uri="{FF2B5EF4-FFF2-40B4-BE49-F238E27FC236}">
                <a16:creationId xmlns:a16="http://schemas.microsoft.com/office/drawing/2014/main" id="{0C9AC7A3-0F0B-4625-81BE-DB3FEE2D1CA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42987" y="738869"/>
            <a:ext cx="8242306" cy="492477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36" name="文本框 35">
            <a:extLst>
              <a:ext uri="{FF2B5EF4-FFF2-40B4-BE49-F238E27FC236}">
                <a16:creationId xmlns:a16="http://schemas.microsoft.com/office/drawing/2014/main" id="{705F2F20-C660-440A-A2A8-09CCEB3DBBB1}"/>
              </a:ext>
            </a:extLst>
          </p:cNvPr>
          <p:cNvSpPr txBox="1"/>
          <p:nvPr/>
        </p:nvSpPr>
        <p:spPr>
          <a:xfrm>
            <a:off x="3915284" y="5772631"/>
            <a:ext cx="6097712" cy="369332"/>
          </a:xfrm>
          <a:prstGeom prst="rect">
            <a:avLst/>
          </a:prstGeom>
          <a:noFill/>
        </p:spPr>
        <p:txBody>
          <a:bodyPr wrap="square">
            <a:spAutoFit/>
          </a:bodyPr>
          <a:lstStyle/>
          <a:p>
            <a:pPr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5-7 LibreOffice Calc</a:t>
            </a:r>
            <a:r>
              <a:rPr lang="zh-CN" altLang="zh-CN" sz="1800" kern="100" dirty="0">
                <a:effectLst/>
                <a:latin typeface="Times New Roman" panose="02020603050405020304" pitchFamily="18" charset="0"/>
                <a:ea typeface="宋体" panose="02010600030101010101" pitchFamily="2" charset="-122"/>
              </a:rPr>
              <a:t>程序主界面</a:t>
            </a:r>
          </a:p>
        </p:txBody>
      </p:sp>
    </p:spTree>
    <p:extLst>
      <p:ext uri="{BB962C8B-B14F-4D97-AF65-F5344CB8AC3E}">
        <p14:creationId xmlns:p14="http://schemas.microsoft.com/office/powerpoint/2010/main" val="4125787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259C671B-1B22-4141-A9C0-2E7941FDA7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72" name="Freeform 11">
              <a:extLst>
                <a:ext uri="{FF2B5EF4-FFF2-40B4-BE49-F238E27FC236}">
                  <a16:creationId xmlns:a16="http://schemas.microsoft.com/office/drawing/2014/main" id="{7B2F5A4B-FA0F-4625-82F7-1D3F11281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73" name="Freeform 12">
              <a:extLst>
                <a:ext uri="{FF2B5EF4-FFF2-40B4-BE49-F238E27FC236}">
                  <a16:creationId xmlns:a16="http://schemas.microsoft.com/office/drawing/2014/main" id="{9ACB0BAE-722F-4C91-8C2A-44EF768E83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74" name="Freeform 13">
              <a:extLst>
                <a:ext uri="{FF2B5EF4-FFF2-40B4-BE49-F238E27FC236}">
                  <a16:creationId xmlns:a16="http://schemas.microsoft.com/office/drawing/2014/main" id="{C3AC4D9F-59AC-421A-9FF3-C936CEC439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75" name="Freeform 14">
              <a:extLst>
                <a:ext uri="{FF2B5EF4-FFF2-40B4-BE49-F238E27FC236}">
                  <a16:creationId xmlns:a16="http://schemas.microsoft.com/office/drawing/2014/main" id="{797BCE03-677D-4D65-A4D1-1FD721DD5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76" name="Freeform 15">
              <a:extLst>
                <a:ext uri="{FF2B5EF4-FFF2-40B4-BE49-F238E27FC236}">
                  <a16:creationId xmlns:a16="http://schemas.microsoft.com/office/drawing/2014/main" id="{D007E5D0-0B4E-4094-988C-9917146C2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77" name="Freeform 16">
              <a:extLst>
                <a:ext uri="{FF2B5EF4-FFF2-40B4-BE49-F238E27FC236}">
                  <a16:creationId xmlns:a16="http://schemas.microsoft.com/office/drawing/2014/main" id="{024DB804-C06B-4A0A-AC43-6BCCB7D76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78" name="Freeform 17">
              <a:extLst>
                <a:ext uri="{FF2B5EF4-FFF2-40B4-BE49-F238E27FC236}">
                  <a16:creationId xmlns:a16="http://schemas.microsoft.com/office/drawing/2014/main" id="{B51DC17A-305E-486E-A527-5E8068E9E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79" name="Freeform 18">
              <a:extLst>
                <a:ext uri="{FF2B5EF4-FFF2-40B4-BE49-F238E27FC236}">
                  <a16:creationId xmlns:a16="http://schemas.microsoft.com/office/drawing/2014/main" id="{B6CCA716-6D46-4523-BF96-FF1B0C5464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80" name="Freeform 19">
              <a:extLst>
                <a:ext uri="{FF2B5EF4-FFF2-40B4-BE49-F238E27FC236}">
                  <a16:creationId xmlns:a16="http://schemas.microsoft.com/office/drawing/2014/main" id="{E632B09A-D30C-4268-B28B-ACD6127630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81" name="Freeform 20">
              <a:extLst>
                <a:ext uri="{FF2B5EF4-FFF2-40B4-BE49-F238E27FC236}">
                  <a16:creationId xmlns:a16="http://schemas.microsoft.com/office/drawing/2014/main" id="{5FC839A4-228B-4EC0-8AF4-D8E38ECE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82" name="Freeform 21">
              <a:extLst>
                <a:ext uri="{FF2B5EF4-FFF2-40B4-BE49-F238E27FC236}">
                  <a16:creationId xmlns:a16="http://schemas.microsoft.com/office/drawing/2014/main" id="{A8FFB1A1-5BB5-4551-87CD-F3365E6FE9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83" name="Freeform 22">
              <a:extLst>
                <a:ext uri="{FF2B5EF4-FFF2-40B4-BE49-F238E27FC236}">
                  <a16:creationId xmlns:a16="http://schemas.microsoft.com/office/drawing/2014/main" id="{D05AF173-8E70-41FA-9254-DF9AC3DDA2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5" name="Group 84">
            <a:extLst>
              <a:ext uri="{FF2B5EF4-FFF2-40B4-BE49-F238E27FC236}">
                <a16:creationId xmlns:a16="http://schemas.microsoft.com/office/drawing/2014/main" id="{1D56A4CE-A3F4-4CFF-9A65-C029AC17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86" name="Freeform 27">
              <a:extLst>
                <a:ext uri="{FF2B5EF4-FFF2-40B4-BE49-F238E27FC236}">
                  <a16:creationId xmlns:a16="http://schemas.microsoft.com/office/drawing/2014/main" id="{DF669161-0B30-4C76-96BF-962027487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87" name="Freeform 28">
              <a:extLst>
                <a:ext uri="{FF2B5EF4-FFF2-40B4-BE49-F238E27FC236}">
                  <a16:creationId xmlns:a16="http://schemas.microsoft.com/office/drawing/2014/main" id="{A5232353-CF7C-44DD-8BEE-1C8FF54CD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88" name="Freeform 29">
              <a:extLst>
                <a:ext uri="{FF2B5EF4-FFF2-40B4-BE49-F238E27FC236}">
                  <a16:creationId xmlns:a16="http://schemas.microsoft.com/office/drawing/2014/main" id="{AEA6CAE2-8741-4E88-A632-69C2B2EC58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89" name="Freeform 30">
              <a:extLst>
                <a:ext uri="{FF2B5EF4-FFF2-40B4-BE49-F238E27FC236}">
                  <a16:creationId xmlns:a16="http://schemas.microsoft.com/office/drawing/2014/main" id="{014AC37D-4388-4AE6-9D4D-CCD99A608C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90" name="Freeform 31">
              <a:extLst>
                <a:ext uri="{FF2B5EF4-FFF2-40B4-BE49-F238E27FC236}">
                  <a16:creationId xmlns:a16="http://schemas.microsoft.com/office/drawing/2014/main" id="{7FE084B0-333E-4F7C-83F1-F7D132527D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91" name="Freeform 32">
              <a:extLst>
                <a:ext uri="{FF2B5EF4-FFF2-40B4-BE49-F238E27FC236}">
                  <a16:creationId xmlns:a16="http://schemas.microsoft.com/office/drawing/2014/main" id="{FDCFCB98-2E3A-4227-823C-80489BB284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92" name="Freeform 33">
              <a:extLst>
                <a:ext uri="{FF2B5EF4-FFF2-40B4-BE49-F238E27FC236}">
                  <a16:creationId xmlns:a16="http://schemas.microsoft.com/office/drawing/2014/main" id="{252F94DE-A6A3-4463-BE05-34281F1C8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93" name="Freeform 34">
              <a:extLst>
                <a:ext uri="{FF2B5EF4-FFF2-40B4-BE49-F238E27FC236}">
                  <a16:creationId xmlns:a16="http://schemas.microsoft.com/office/drawing/2014/main" id="{16EA21FA-886F-43CF-9D44-C1342F3055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94" name="Freeform 35">
              <a:extLst>
                <a:ext uri="{FF2B5EF4-FFF2-40B4-BE49-F238E27FC236}">
                  <a16:creationId xmlns:a16="http://schemas.microsoft.com/office/drawing/2014/main" id="{88C821A5-BCF7-47FE-894F-0ADC5FDB28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95" name="Freeform 36">
              <a:extLst>
                <a:ext uri="{FF2B5EF4-FFF2-40B4-BE49-F238E27FC236}">
                  <a16:creationId xmlns:a16="http://schemas.microsoft.com/office/drawing/2014/main" id="{F8337ECE-206A-472E-AFC4-0F230C91E8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96" name="Freeform 37">
              <a:extLst>
                <a:ext uri="{FF2B5EF4-FFF2-40B4-BE49-F238E27FC236}">
                  <a16:creationId xmlns:a16="http://schemas.microsoft.com/office/drawing/2014/main" id="{90BB2EC4-D043-4B43-87E7-723A787EE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97" name="Freeform 38">
              <a:extLst>
                <a:ext uri="{FF2B5EF4-FFF2-40B4-BE49-F238E27FC236}">
                  <a16:creationId xmlns:a16="http://schemas.microsoft.com/office/drawing/2014/main" id="{04013015-AF71-47BC-BE4D-ED9EFA24FF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99" name="Rectangle 98">
            <a:extLst>
              <a:ext uri="{FF2B5EF4-FFF2-40B4-BE49-F238E27FC236}">
                <a16:creationId xmlns:a16="http://schemas.microsoft.com/office/drawing/2014/main" id="{71B30B18-D920-4E3E-B931-1F310244C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1" name="Freeform 11">
            <a:extLst>
              <a:ext uri="{FF2B5EF4-FFF2-40B4-BE49-F238E27FC236}">
                <a16:creationId xmlns:a16="http://schemas.microsoft.com/office/drawing/2014/main" id="{C70EF50A-66E6-460A-8AF9-47A10D0D9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3" name="Freeform 11">
            <a:extLst>
              <a:ext uri="{FF2B5EF4-FFF2-40B4-BE49-F238E27FC236}">
                <a16:creationId xmlns:a16="http://schemas.microsoft.com/office/drawing/2014/main" id="{54EEEBD9-D37D-42B9-BE64-2C102B1D6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5" name="Rectangle 104">
            <a:extLst>
              <a:ext uri="{FF2B5EF4-FFF2-40B4-BE49-F238E27FC236}">
                <a16:creationId xmlns:a16="http://schemas.microsoft.com/office/drawing/2014/main" id="{A2F47212-081A-4E41-8623-C5BD41ADD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43467"/>
            <a:ext cx="8959322" cy="5571066"/>
          </a:xfrm>
          <a:prstGeom prst="rect">
            <a:avLst/>
          </a:prstGeom>
          <a:solidFill>
            <a:srgbClr val="FFFFFF"/>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图片 1">
            <a:extLst>
              <a:ext uri="{FF2B5EF4-FFF2-40B4-BE49-F238E27FC236}">
                <a16:creationId xmlns:a16="http://schemas.microsoft.com/office/drawing/2014/main" id="{5E11CF47-1462-4D5E-89F1-9C29EF97C96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949593" y="968023"/>
            <a:ext cx="8242306" cy="492477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35" name="文本框 3">
            <a:extLst>
              <a:ext uri="{FF2B5EF4-FFF2-40B4-BE49-F238E27FC236}">
                <a16:creationId xmlns:a16="http://schemas.microsoft.com/office/drawing/2014/main" id="{0705AF8E-CF29-4474-AFF3-3927980F6A51}"/>
              </a:ext>
            </a:extLst>
          </p:cNvPr>
          <p:cNvSpPr txBox="1">
            <a:spLocks noChangeArrowheads="1"/>
          </p:cNvSpPr>
          <p:nvPr/>
        </p:nvSpPr>
        <p:spPr bwMode="auto">
          <a:xfrm>
            <a:off x="4189414" y="5897171"/>
            <a:ext cx="547137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-8 LibreOffice Calc保存文件选中格式列表界面</a:t>
            </a:r>
          </a:p>
        </p:txBody>
      </p:sp>
    </p:spTree>
    <p:extLst>
      <p:ext uri="{BB962C8B-B14F-4D97-AF65-F5344CB8AC3E}">
        <p14:creationId xmlns:p14="http://schemas.microsoft.com/office/powerpoint/2010/main" val="35581218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1736B12-1D57-4D63-B2B4-25ABF50C3DB3}"/>
              </a:ext>
            </a:extLst>
          </p:cNvPr>
          <p:cNvSpPr>
            <a:spLocks noGrp="1"/>
          </p:cNvSpPr>
          <p:nvPr>
            <p:ph idx="1"/>
          </p:nvPr>
        </p:nvSpPr>
        <p:spPr>
          <a:xfrm>
            <a:off x="2250165" y="921249"/>
            <a:ext cx="8915400" cy="3777622"/>
          </a:xfrm>
        </p:spPr>
        <p:txBody>
          <a:bodyPr>
            <a:normAutofit/>
          </a:bodyPr>
          <a:lstStyle/>
          <a:p>
            <a:pPr>
              <a:lnSpc>
                <a:spcPct val="150000"/>
              </a:lnSpc>
            </a:pPr>
            <a:r>
              <a:rPr lang="en-US" altLang="zh-CN" sz="2400" dirty="0"/>
              <a:t>Calc</a:t>
            </a:r>
            <a:r>
              <a:rPr lang="zh-CN" altLang="en-US" sz="2400" dirty="0"/>
              <a:t>可以在表格中插入图表样式，图表类型包括了柱形图、条形图、饼图、面积图、折线图、</a:t>
            </a:r>
            <a:r>
              <a:rPr lang="en-US" altLang="zh-CN" sz="2400" dirty="0"/>
              <a:t>XY</a:t>
            </a:r>
            <a:r>
              <a:rPr lang="zh-CN" altLang="en-US" sz="2400" dirty="0"/>
              <a:t>（散点图）、气泡图、网状图、股价图和柱</a:t>
            </a:r>
            <a:r>
              <a:rPr lang="en-US" altLang="zh-CN" sz="2400" dirty="0"/>
              <a:t>——</a:t>
            </a:r>
            <a:r>
              <a:rPr lang="zh-CN" altLang="en-US" sz="2400" dirty="0"/>
              <a:t>线图等。</a:t>
            </a:r>
            <a:endParaRPr lang="en-US" altLang="zh-CN" sz="2400" dirty="0"/>
          </a:p>
          <a:p>
            <a:pPr>
              <a:lnSpc>
                <a:spcPct val="150000"/>
              </a:lnSpc>
            </a:pPr>
            <a:r>
              <a:rPr lang="zh-CN" altLang="en-US" sz="2400" dirty="0"/>
              <a:t>可以根据单元格选定数据区域显示在图表中。图表向导页面如图</a:t>
            </a:r>
            <a:r>
              <a:rPr lang="en-US" altLang="zh-CN" sz="2400" dirty="0"/>
              <a:t>5-9</a:t>
            </a:r>
            <a:r>
              <a:rPr lang="zh-CN" altLang="en-US" sz="2400" dirty="0"/>
              <a:t>所示。</a:t>
            </a:r>
          </a:p>
        </p:txBody>
      </p:sp>
    </p:spTree>
    <p:extLst>
      <p:ext uri="{BB962C8B-B14F-4D97-AF65-F5344CB8AC3E}">
        <p14:creationId xmlns:p14="http://schemas.microsoft.com/office/powerpoint/2010/main" val="2516779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744499-9296-4CFF-805F-C9B01AF6D82D}"/>
              </a:ext>
            </a:extLst>
          </p:cNvPr>
          <p:cNvSpPr>
            <a:spLocks noGrp="1"/>
          </p:cNvSpPr>
          <p:nvPr>
            <p:ph type="title"/>
          </p:nvPr>
        </p:nvSpPr>
        <p:spPr>
          <a:xfrm>
            <a:off x="1275365" y="682454"/>
            <a:ext cx="9000037" cy="1280890"/>
          </a:xfrm>
        </p:spPr>
        <p:txBody>
          <a:bodyPr/>
          <a:lstStyle/>
          <a:p>
            <a:pPr algn="ctr"/>
            <a:r>
              <a:rPr lang="zh-CN" altLang="en-US" dirty="0"/>
              <a:t>第</a:t>
            </a:r>
            <a:r>
              <a:rPr lang="en-US" altLang="zh-CN" dirty="0"/>
              <a:t>5</a:t>
            </a:r>
            <a:r>
              <a:rPr lang="zh-CN" altLang="en-US" dirty="0"/>
              <a:t>章 </a:t>
            </a:r>
            <a:r>
              <a:rPr lang="en-US" altLang="zh-CN" dirty="0"/>
              <a:t>Linux</a:t>
            </a:r>
            <a:r>
              <a:rPr lang="zh-CN" altLang="en-US" dirty="0"/>
              <a:t>常用应用软件</a:t>
            </a:r>
          </a:p>
        </p:txBody>
      </p:sp>
      <p:sp>
        <p:nvSpPr>
          <p:cNvPr id="3" name="内容占位符 2">
            <a:extLst>
              <a:ext uri="{FF2B5EF4-FFF2-40B4-BE49-F238E27FC236}">
                <a16:creationId xmlns:a16="http://schemas.microsoft.com/office/drawing/2014/main" id="{DF029F36-838F-4401-8ACD-718197C69532}"/>
              </a:ext>
            </a:extLst>
          </p:cNvPr>
          <p:cNvSpPr>
            <a:spLocks noGrp="1"/>
          </p:cNvSpPr>
          <p:nvPr>
            <p:ph idx="1"/>
          </p:nvPr>
        </p:nvSpPr>
        <p:spPr>
          <a:xfrm>
            <a:off x="2952076" y="1866362"/>
            <a:ext cx="5208873" cy="4022800"/>
          </a:xfrm>
        </p:spPr>
        <p:txBody>
          <a:bodyPr>
            <a:normAutofit/>
          </a:bodyPr>
          <a:lstStyle/>
          <a:p>
            <a:r>
              <a:rPr lang="en-US" altLang="zh-CN" sz="2400" kern="100" dirty="0">
                <a:solidFill>
                  <a:schemeClr val="tx1"/>
                </a:solidFill>
                <a:ea typeface="宋体" panose="02010600030101010101" pitchFamily="2" charset="-122"/>
              </a:rPr>
              <a:t>5.1 LibreOffice</a:t>
            </a:r>
          </a:p>
          <a:p>
            <a:r>
              <a:rPr lang="en-US" altLang="zh-CN" sz="2400" kern="100" dirty="0">
                <a:solidFill>
                  <a:schemeClr val="tx1"/>
                </a:solidFill>
                <a:ea typeface="宋体" panose="02010600030101010101" pitchFamily="2" charset="-122"/>
              </a:rPr>
              <a:t>5.2 vi</a:t>
            </a:r>
            <a:r>
              <a:rPr lang="zh-CN" altLang="en-US" sz="2400" kern="100" dirty="0">
                <a:solidFill>
                  <a:schemeClr val="tx1"/>
                </a:solidFill>
                <a:ea typeface="宋体" panose="02010600030101010101" pitchFamily="2" charset="-122"/>
              </a:rPr>
              <a:t>文本编辑</a:t>
            </a:r>
            <a:endParaRPr lang="en-US" altLang="zh-CN" sz="2400" kern="100" dirty="0">
              <a:solidFill>
                <a:schemeClr val="tx1"/>
              </a:solidFill>
              <a:ea typeface="宋体" panose="02010600030101010101" pitchFamily="2" charset="-122"/>
            </a:endParaRPr>
          </a:p>
          <a:p>
            <a:r>
              <a:rPr lang="en-US" altLang="zh-CN" sz="2400" kern="100" dirty="0">
                <a:solidFill>
                  <a:schemeClr val="tx1"/>
                </a:solidFill>
                <a:ea typeface="宋体" panose="02010600030101010101" pitchFamily="2" charset="-122"/>
              </a:rPr>
              <a:t>5.3 </a:t>
            </a:r>
            <a:r>
              <a:rPr lang="en-US" altLang="zh-CN" sz="2400" kern="100" dirty="0" err="1">
                <a:solidFill>
                  <a:schemeClr val="tx1"/>
                </a:solidFill>
                <a:ea typeface="宋体" panose="02010600030101010101" pitchFamily="2" charset="-122"/>
              </a:rPr>
              <a:t>Gedit</a:t>
            </a:r>
            <a:r>
              <a:rPr lang="zh-CN" altLang="en-US" sz="2400" kern="100" dirty="0">
                <a:solidFill>
                  <a:schemeClr val="tx1"/>
                </a:solidFill>
                <a:ea typeface="宋体" panose="02010600030101010101" pitchFamily="2" charset="-122"/>
              </a:rPr>
              <a:t>文本编辑器</a:t>
            </a:r>
            <a:endParaRPr lang="en-US" altLang="zh-CN" sz="2400" kern="100" dirty="0">
              <a:solidFill>
                <a:schemeClr val="tx1"/>
              </a:solidFill>
              <a:ea typeface="宋体" panose="02010600030101010101" pitchFamily="2" charset="-122"/>
            </a:endParaRPr>
          </a:p>
          <a:p>
            <a:r>
              <a:rPr lang="en-US" altLang="zh-CN" sz="2400" kern="100" dirty="0">
                <a:solidFill>
                  <a:schemeClr val="tx1"/>
                </a:solidFill>
                <a:ea typeface="宋体" panose="02010600030101010101" pitchFamily="2" charset="-122"/>
              </a:rPr>
              <a:t>5.4 Shotwell</a:t>
            </a:r>
            <a:r>
              <a:rPr lang="zh-CN" altLang="en-US" sz="2400" kern="100" dirty="0">
                <a:solidFill>
                  <a:schemeClr val="tx1"/>
                </a:solidFill>
                <a:ea typeface="宋体" panose="02010600030101010101" pitchFamily="2" charset="-122"/>
              </a:rPr>
              <a:t>照片管理器</a:t>
            </a:r>
          </a:p>
          <a:p>
            <a:r>
              <a:rPr lang="en-US" altLang="zh-CN" sz="2400" kern="100" dirty="0">
                <a:solidFill>
                  <a:schemeClr val="tx1"/>
                </a:solidFill>
                <a:ea typeface="宋体" panose="02010600030101010101" pitchFamily="2" charset="-122"/>
              </a:rPr>
              <a:t>5.5</a:t>
            </a:r>
            <a:r>
              <a:rPr lang="zh-CN" altLang="en-US" sz="2400" kern="100" dirty="0">
                <a:solidFill>
                  <a:schemeClr val="tx1"/>
                </a:solidFill>
                <a:ea typeface="宋体" panose="02010600030101010101" pitchFamily="2" charset="-122"/>
              </a:rPr>
              <a:t>多媒体功能软件</a:t>
            </a:r>
          </a:p>
          <a:p>
            <a:r>
              <a:rPr lang="zh-CN" altLang="en-US" sz="2400" kern="100" dirty="0">
                <a:solidFill>
                  <a:schemeClr val="tx1"/>
                </a:solidFill>
                <a:ea typeface="宋体" panose="02010600030101010101" pitchFamily="2" charset="-122"/>
              </a:rPr>
              <a:t>本章小结</a:t>
            </a:r>
            <a:endParaRPr lang="en-US" altLang="zh-CN" sz="2400" kern="100" dirty="0">
              <a:solidFill>
                <a:schemeClr val="tx1"/>
              </a:solidFill>
              <a:ea typeface="宋体" panose="02010600030101010101" pitchFamily="2" charset="-122"/>
            </a:endParaRPr>
          </a:p>
          <a:p>
            <a:r>
              <a:rPr lang="zh-CN" altLang="en-US" sz="2400" kern="100" dirty="0">
                <a:solidFill>
                  <a:schemeClr val="tx1"/>
                </a:solidFill>
                <a:ea typeface="宋体" panose="02010600030101010101" pitchFamily="2" charset="-122"/>
              </a:rPr>
              <a:t>实验</a:t>
            </a:r>
            <a:endParaRPr lang="en-US" altLang="zh-CN" sz="2400" kern="100" dirty="0">
              <a:solidFill>
                <a:schemeClr val="tx1"/>
              </a:solidFill>
              <a:ea typeface="宋体" panose="02010600030101010101" pitchFamily="2" charset="-122"/>
            </a:endParaRPr>
          </a:p>
          <a:p>
            <a:r>
              <a:rPr lang="zh-CN" altLang="en-US" sz="2400" kern="100" dirty="0">
                <a:solidFill>
                  <a:schemeClr val="tx1"/>
                </a:solidFill>
                <a:ea typeface="宋体" panose="02010600030101010101" pitchFamily="2" charset="-122"/>
              </a:rPr>
              <a:t>习题</a:t>
            </a:r>
            <a:endParaRPr lang="zh-CN" altLang="zh-CN" sz="2400" kern="100" dirty="0">
              <a:solidFill>
                <a:schemeClr val="tx1"/>
              </a:solidFill>
              <a:ea typeface="宋体" panose="02010600030101010101" pitchFamily="2" charset="-122"/>
            </a:endParaRPr>
          </a:p>
        </p:txBody>
      </p:sp>
    </p:spTree>
    <p:extLst>
      <p:ext uri="{BB962C8B-B14F-4D97-AF65-F5344CB8AC3E}">
        <p14:creationId xmlns:p14="http://schemas.microsoft.com/office/powerpoint/2010/main" val="1487471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259C671B-1B22-4141-A9C0-2E7941FDA7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72" name="Freeform 11">
              <a:extLst>
                <a:ext uri="{FF2B5EF4-FFF2-40B4-BE49-F238E27FC236}">
                  <a16:creationId xmlns:a16="http://schemas.microsoft.com/office/drawing/2014/main" id="{7B2F5A4B-FA0F-4625-82F7-1D3F11281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73" name="Freeform 12">
              <a:extLst>
                <a:ext uri="{FF2B5EF4-FFF2-40B4-BE49-F238E27FC236}">
                  <a16:creationId xmlns:a16="http://schemas.microsoft.com/office/drawing/2014/main" id="{9ACB0BAE-722F-4C91-8C2A-44EF768E83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74" name="Freeform 13">
              <a:extLst>
                <a:ext uri="{FF2B5EF4-FFF2-40B4-BE49-F238E27FC236}">
                  <a16:creationId xmlns:a16="http://schemas.microsoft.com/office/drawing/2014/main" id="{C3AC4D9F-59AC-421A-9FF3-C936CEC439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75" name="Freeform 14">
              <a:extLst>
                <a:ext uri="{FF2B5EF4-FFF2-40B4-BE49-F238E27FC236}">
                  <a16:creationId xmlns:a16="http://schemas.microsoft.com/office/drawing/2014/main" id="{797BCE03-677D-4D65-A4D1-1FD721DD5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76" name="Freeform 15">
              <a:extLst>
                <a:ext uri="{FF2B5EF4-FFF2-40B4-BE49-F238E27FC236}">
                  <a16:creationId xmlns:a16="http://schemas.microsoft.com/office/drawing/2014/main" id="{D007E5D0-0B4E-4094-988C-9917146C2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77" name="Freeform 16">
              <a:extLst>
                <a:ext uri="{FF2B5EF4-FFF2-40B4-BE49-F238E27FC236}">
                  <a16:creationId xmlns:a16="http://schemas.microsoft.com/office/drawing/2014/main" id="{024DB804-C06B-4A0A-AC43-6BCCB7D76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78" name="Freeform 17">
              <a:extLst>
                <a:ext uri="{FF2B5EF4-FFF2-40B4-BE49-F238E27FC236}">
                  <a16:creationId xmlns:a16="http://schemas.microsoft.com/office/drawing/2014/main" id="{B51DC17A-305E-486E-A527-5E8068E9E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79" name="Freeform 18">
              <a:extLst>
                <a:ext uri="{FF2B5EF4-FFF2-40B4-BE49-F238E27FC236}">
                  <a16:creationId xmlns:a16="http://schemas.microsoft.com/office/drawing/2014/main" id="{B6CCA716-6D46-4523-BF96-FF1B0C5464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80" name="Freeform 19">
              <a:extLst>
                <a:ext uri="{FF2B5EF4-FFF2-40B4-BE49-F238E27FC236}">
                  <a16:creationId xmlns:a16="http://schemas.microsoft.com/office/drawing/2014/main" id="{E632B09A-D30C-4268-B28B-ACD6127630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81" name="Freeform 20">
              <a:extLst>
                <a:ext uri="{FF2B5EF4-FFF2-40B4-BE49-F238E27FC236}">
                  <a16:creationId xmlns:a16="http://schemas.microsoft.com/office/drawing/2014/main" id="{5FC839A4-228B-4EC0-8AF4-D8E38ECE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82" name="Freeform 21">
              <a:extLst>
                <a:ext uri="{FF2B5EF4-FFF2-40B4-BE49-F238E27FC236}">
                  <a16:creationId xmlns:a16="http://schemas.microsoft.com/office/drawing/2014/main" id="{A8FFB1A1-5BB5-4551-87CD-F3365E6FE9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83" name="Freeform 22">
              <a:extLst>
                <a:ext uri="{FF2B5EF4-FFF2-40B4-BE49-F238E27FC236}">
                  <a16:creationId xmlns:a16="http://schemas.microsoft.com/office/drawing/2014/main" id="{D05AF173-8E70-41FA-9254-DF9AC3DDA2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5" name="Group 84">
            <a:extLst>
              <a:ext uri="{FF2B5EF4-FFF2-40B4-BE49-F238E27FC236}">
                <a16:creationId xmlns:a16="http://schemas.microsoft.com/office/drawing/2014/main" id="{1D56A4CE-A3F4-4CFF-9A65-C029AC17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86" name="Freeform 27">
              <a:extLst>
                <a:ext uri="{FF2B5EF4-FFF2-40B4-BE49-F238E27FC236}">
                  <a16:creationId xmlns:a16="http://schemas.microsoft.com/office/drawing/2014/main" id="{DF669161-0B30-4C76-96BF-962027487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87" name="Freeform 28">
              <a:extLst>
                <a:ext uri="{FF2B5EF4-FFF2-40B4-BE49-F238E27FC236}">
                  <a16:creationId xmlns:a16="http://schemas.microsoft.com/office/drawing/2014/main" id="{A5232353-CF7C-44DD-8BEE-1C8FF54CD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88" name="Freeform 29">
              <a:extLst>
                <a:ext uri="{FF2B5EF4-FFF2-40B4-BE49-F238E27FC236}">
                  <a16:creationId xmlns:a16="http://schemas.microsoft.com/office/drawing/2014/main" id="{AEA6CAE2-8741-4E88-A632-69C2B2EC58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89" name="Freeform 30">
              <a:extLst>
                <a:ext uri="{FF2B5EF4-FFF2-40B4-BE49-F238E27FC236}">
                  <a16:creationId xmlns:a16="http://schemas.microsoft.com/office/drawing/2014/main" id="{014AC37D-4388-4AE6-9D4D-CCD99A608C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90" name="Freeform 31">
              <a:extLst>
                <a:ext uri="{FF2B5EF4-FFF2-40B4-BE49-F238E27FC236}">
                  <a16:creationId xmlns:a16="http://schemas.microsoft.com/office/drawing/2014/main" id="{7FE084B0-333E-4F7C-83F1-F7D132527D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91" name="Freeform 32">
              <a:extLst>
                <a:ext uri="{FF2B5EF4-FFF2-40B4-BE49-F238E27FC236}">
                  <a16:creationId xmlns:a16="http://schemas.microsoft.com/office/drawing/2014/main" id="{FDCFCB98-2E3A-4227-823C-80489BB284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92" name="Freeform 33">
              <a:extLst>
                <a:ext uri="{FF2B5EF4-FFF2-40B4-BE49-F238E27FC236}">
                  <a16:creationId xmlns:a16="http://schemas.microsoft.com/office/drawing/2014/main" id="{252F94DE-A6A3-4463-BE05-34281F1C8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93" name="Freeform 34">
              <a:extLst>
                <a:ext uri="{FF2B5EF4-FFF2-40B4-BE49-F238E27FC236}">
                  <a16:creationId xmlns:a16="http://schemas.microsoft.com/office/drawing/2014/main" id="{16EA21FA-886F-43CF-9D44-C1342F3055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94" name="Freeform 35">
              <a:extLst>
                <a:ext uri="{FF2B5EF4-FFF2-40B4-BE49-F238E27FC236}">
                  <a16:creationId xmlns:a16="http://schemas.microsoft.com/office/drawing/2014/main" id="{88C821A5-BCF7-47FE-894F-0ADC5FDB28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95" name="Freeform 36">
              <a:extLst>
                <a:ext uri="{FF2B5EF4-FFF2-40B4-BE49-F238E27FC236}">
                  <a16:creationId xmlns:a16="http://schemas.microsoft.com/office/drawing/2014/main" id="{F8337ECE-206A-472E-AFC4-0F230C91E8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96" name="Freeform 37">
              <a:extLst>
                <a:ext uri="{FF2B5EF4-FFF2-40B4-BE49-F238E27FC236}">
                  <a16:creationId xmlns:a16="http://schemas.microsoft.com/office/drawing/2014/main" id="{90BB2EC4-D043-4B43-87E7-723A787EE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97" name="Freeform 38">
              <a:extLst>
                <a:ext uri="{FF2B5EF4-FFF2-40B4-BE49-F238E27FC236}">
                  <a16:creationId xmlns:a16="http://schemas.microsoft.com/office/drawing/2014/main" id="{04013015-AF71-47BC-BE4D-ED9EFA24FF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99" name="Rectangle 98">
            <a:extLst>
              <a:ext uri="{FF2B5EF4-FFF2-40B4-BE49-F238E27FC236}">
                <a16:creationId xmlns:a16="http://schemas.microsoft.com/office/drawing/2014/main" id="{71B30B18-D920-4E3E-B931-1F310244C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1" name="Freeform 11">
            <a:extLst>
              <a:ext uri="{FF2B5EF4-FFF2-40B4-BE49-F238E27FC236}">
                <a16:creationId xmlns:a16="http://schemas.microsoft.com/office/drawing/2014/main" id="{C70EF50A-66E6-460A-8AF9-47A10D0D9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3" name="Freeform 11">
            <a:extLst>
              <a:ext uri="{FF2B5EF4-FFF2-40B4-BE49-F238E27FC236}">
                <a16:creationId xmlns:a16="http://schemas.microsoft.com/office/drawing/2014/main" id="{54EEEBD9-D37D-42B9-BE64-2C102B1D6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5" name="Rectangle 104">
            <a:extLst>
              <a:ext uri="{FF2B5EF4-FFF2-40B4-BE49-F238E27FC236}">
                <a16:creationId xmlns:a16="http://schemas.microsoft.com/office/drawing/2014/main" id="{A2F47212-081A-4E41-8623-C5BD41ADD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43467"/>
            <a:ext cx="8959322" cy="5571066"/>
          </a:xfrm>
          <a:prstGeom prst="rect">
            <a:avLst/>
          </a:prstGeom>
          <a:solidFill>
            <a:srgbClr val="FFFFFF"/>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图片 1">
            <a:extLst>
              <a:ext uri="{FF2B5EF4-FFF2-40B4-BE49-F238E27FC236}">
                <a16:creationId xmlns:a16="http://schemas.microsoft.com/office/drawing/2014/main" id="{626F9135-C6A3-4E43-B7FB-E3EF42337F1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98670" y="1066201"/>
            <a:ext cx="8319604" cy="399341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35" name="文本框 3">
            <a:extLst>
              <a:ext uri="{FF2B5EF4-FFF2-40B4-BE49-F238E27FC236}">
                <a16:creationId xmlns:a16="http://schemas.microsoft.com/office/drawing/2014/main" id="{B12B6538-A5C6-4A6D-AAF4-6CC4DD2F950F}"/>
              </a:ext>
            </a:extLst>
          </p:cNvPr>
          <p:cNvSpPr txBox="1">
            <a:spLocks noChangeArrowheads="1"/>
          </p:cNvSpPr>
          <p:nvPr/>
        </p:nvSpPr>
        <p:spPr bwMode="auto">
          <a:xfrm>
            <a:off x="6096000" y="5112030"/>
            <a:ext cx="22813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-9 图表向导页面</a:t>
            </a:r>
          </a:p>
        </p:txBody>
      </p:sp>
    </p:spTree>
    <p:extLst>
      <p:ext uri="{BB962C8B-B14F-4D97-AF65-F5344CB8AC3E}">
        <p14:creationId xmlns:p14="http://schemas.microsoft.com/office/powerpoint/2010/main" val="25590851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3D7C415-1135-4B4B-A019-1BC8730FE92D}"/>
              </a:ext>
            </a:extLst>
          </p:cNvPr>
          <p:cNvSpPr>
            <a:spLocks noGrp="1"/>
          </p:cNvSpPr>
          <p:nvPr>
            <p:ph idx="1"/>
          </p:nvPr>
        </p:nvSpPr>
        <p:spPr>
          <a:xfrm>
            <a:off x="1972762" y="787685"/>
            <a:ext cx="10027453" cy="547955"/>
          </a:xfrm>
        </p:spPr>
        <p:txBody>
          <a:bodyPr>
            <a:normAutofit/>
          </a:bodyPr>
          <a:lstStyle/>
          <a:p>
            <a:r>
              <a:rPr lang="zh-CN" altLang="en-US" sz="2400" dirty="0"/>
              <a:t>选中</a:t>
            </a:r>
            <a:r>
              <a:rPr lang="en-US" altLang="zh-CN" sz="2400" dirty="0"/>
              <a:t>【</a:t>
            </a:r>
            <a:r>
              <a:rPr lang="zh-CN" altLang="en-US" sz="2400" dirty="0"/>
              <a:t>饼图</a:t>
            </a:r>
            <a:r>
              <a:rPr lang="en-US" altLang="zh-CN" sz="2400" dirty="0"/>
              <a:t>】-【</a:t>
            </a:r>
            <a:r>
              <a:rPr lang="zh-CN" altLang="en-US" sz="2400" dirty="0"/>
              <a:t>分离型</a:t>
            </a:r>
            <a:r>
              <a:rPr lang="en-US" altLang="zh-CN" sz="2400" dirty="0"/>
              <a:t>】-【3D</a:t>
            </a:r>
            <a:r>
              <a:rPr lang="zh-CN" altLang="en-US" sz="2400" dirty="0"/>
              <a:t>外观</a:t>
            </a:r>
            <a:r>
              <a:rPr lang="en-US" altLang="zh-CN" sz="2400" dirty="0"/>
              <a:t>】</a:t>
            </a:r>
            <a:r>
              <a:rPr lang="zh-CN" altLang="en-US" sz="2400" dirty="0"/>
              <a:t>，构造出的图表如图</a:t>
            </a:r>
            <a:r>
              <a:rPr lang="en-US" altLang="zh-CN" sz="2400" dirty="0"/>
              <a:t>5-10</a:t>
            </a:r>
            <a:r>
              <a:rPr lang="zh-CN" altLang="en-US" sz="2400" dirty="0"/>
              <a:t>所示。</a:t>
            </a:r>
          </a:p>
        </p:txBody>
      </p:sp>
      <p:pic>
        <p:nvPicPr>
          <p:cNvPr id="4098" name="图片 1">
            <a:extLst>
              <a:ext uri="{FF2B5EF4-FFF2-40B4-BE49-F238E27FC236}">
                <a16:creationId xmlns:a16="http://schemas.microsoft.com/office/drawing/2014/main" id="{52611E31-4C10-42CA-AEB5-8DDD0A072C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6952" y="1335639"/>
            <a:ext cx="7442414" cy="438210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9993E926-0F5A-4E3E-A88E-F94AE30E184F}"/>
              </a:ext>
            </a:extLst>
          </p:cNvPr>
          <p:cNvSpPr txBox="1"/>
          <p:nvPr/>
        </p:nvSpPr>
        <p:spPr>
          <a:xfrm>
            <a:off x="3459822" y="5717746"/>
            <a:ext cx="6097712" cy="369332"/>
          </a:xfrm>
          <a:prstGeom prst="rect">
            <a:avLst/>
          </a:prstGeom>
          <a:noFill/>
        </p:spPr>
        <p:txBody>
          <a:bodyPr wrap="square">
            <a:spAutoFit/>
          </a:bodyPr>
          <a:lstStyle/>
          <a:p>
            <a:pPr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5-10 </a:t>
            </a:r>
            <a:r>
              <a:rPr lang="zh-CN" altLang="zh-CN" sz="1800" kern="100" dirty="0">
                <a:effectLst/>
                <a:latin typeface="Times New Roman" panose="02020603050405020304" pitchFamily="18" charset="0"/>
                <a:ea typeface="宋体" panose="02010600030101010101" pitchFamily="2" charset="-122"/>
              </a:rPr>
              <a:t>图表示例界面</a:t>
            </a:r>
          </a:p>
        </p:txBody>
      </p:sp>
    </p:spTree>
    <p:extLst>
      <p:ext uri="{BB962C8B-B14F-4D97-AF65-F5344CB8AC3E}">
        <p14:creationId xmlns:p14="http://schemas.microsoft.com/office/powerpoint/2010/main" val="27132137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E1A81AF-802C-43D1-895A-CCB670AF7567}"/>
              </a:ext>
            </a:extLst>
          </p:cNvPr>
          <p:cNvSpPr>
            <a:spLocks noGrp="1"/>
          </p:cNvSpPr>
          <p:nvPr>
            <p:ph idx="1"/>
          </p:nvPr>
        </p:nvSpPr>
        <p:spPr>
          <a:xfrm>
            <a:off x="1633715" y="376988"/>
            <a:ext cx="9739777" cy="1863047"/>
          </a:xfrm>
        </p:spPr>
        <p:txBody>
          <a:bodyPr>
            <a:normAutofit/>
          </a:bodyPr>
          <a:lstStyle/>
          <a:p>
            <a:pPr>
              <a:lnSpc>
                <a:spcPct val="150000"/>
              </a:lnSpc>
            </a:pPr>
            <a:r>
              <a:rPr lang="zh-CN" altLang="en-US" sz="2400" dirty="0"/>
              <a:t>在</a:t>
            </a:r>
            <a:r>
              <a:rPr lang="en-US" altLang="zh-CN" sz="2400" dirty="0"/>
              <a:t>LibreOffice Calc</a:t>
            </a:r>
            <a:r>
              <a:rPr lang="zh-CN" altLang="en-US" sz="2400" dirty="0"/>
              <a:t>中也集成了大量的函数公式，方便用户进行各种复杂数据的计算，在</a:t>
            </a:r>
            <a:r>
              <a:rPr lang="en-US" altLang="zh-CN" sz="2400" dirty="0"/>
              <a:t>【</a:t>
            </a:r>
            <a:r>
              <a:rPr lang="zh-CN" altLang="en-US" sz="2400" dirty="0"/>
              <a:t>插入</a:t>
            </a:r>
            <a:r>
              <a:rPr lang="en-US" altLang="zh-CN" sz="2400" dirty="0"/>
              <a:t>】</a:t>
            </a:r>
            <a:r>
              <a:rPr lang="zh-CN" altLang="en-US" sz="2400" dirty="0"/>
              <a:t>菜单中选中</a:t>
            </a:r>
            <a:r>
              <a:rPr lang="en-US" altLang="zh-CN" sz="2400" dirty="0"/>
              <a:t>【</a:t>
            </a:r>
            <a:r>
              <a:rPr lang="zh-CN" altLang="en-US" sz="2400" dirty="0"/>
              <a:t>函数</a:t>
            </a:r>
            <a:r>
              <a:rPr lang="en-US" altLang="zh-CN" sz="2400" dirty="0"/>
              <a:t>(F)…】</a:t>
            </a:r>
            <a:r>
              <a:rPr lang="zh-CN" altLang="en-US" sz="2400" dirty="0"/>
              <a:t>，则列出如图</a:t>
            </a:r>
            <a:r>
              <a:rPr lang="en-US" altLang="zh-CN" sz="2400" dirty="0"/>
              <a:t>5-11</a:t>
            </a:r>
            <a:r>
              <a:rPr lang="zh-CN" altLang="en-US" sz="2400" dirty="0"/>
              <a:t>所示的函数列表。</a:t>
            </a:r>
          </a:p>
        </p:txBody>
      </p:sp>
      <p:pic>
        <p:nvPicPr>
          <p:cNvPr id="5122" name="图片 1">
            <a:extLst>
              <a:ext uri="{FF2B5EF4-FFF2-40B4-BE49-F238E27FC236}">
                <a16:creationId xmlns:a16="http://schemas.microsoft.com/office/drawing/2014/main" id="{9118DC2C-CA6C-43CE-8E80-7E4EF83B01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5565" y="2078554"/>
            <a:ext cx="6777770" cy="401743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C9A6B2F5-35A3-4BB7-907B-5DB4AA76D52F}"/>
              </a:ext>
            </a:extLst>
          </p:cNvPr>
          <p:cNvSpPr txBox="1"/>
          <p:nvPr/>
        </p:nvSpPr>
        <p:spPr>
          <a:xfrm>
            <a:off x="3805594" y="6095990"/>
            <a:ext cx="6097712" cy="369332"/>
          </a:xfrm>
          <a:prstGeom prst="rect">
            <a:avLst/>
          </a:prstGeom>
          <a:noFill/>
        </p:spPr>
        <p:txBody>
          <a:bodyPr wrap="square">
            <a:spAutoFit/>
          </a:bodyPr>
          <a:lstStyle/>
          <a:p>
            <a:pPr indent="276225"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5-11 LibreOffice Calc</a:t>
            </a:r>
            <a:r>
              <a:rPr lang="zh-CN" altLang="zh-CN" sz="1800" kern="100" dirty="0">
                <a:effectLst/>
                <a:latin typeface="Times New Roman" panose="02020603050405020304" pitchFamily="18" charset="0"/>
                <a:ea typeface="宋体" panose="02010600030101010101" pitchFamily="2" charset="-122"/>
              </a:rPr>
              <a:t>函数列表</a:t>
            </a:r>
          </a:p>
        </p:txBody>
      </p:sp>
    </p:spTree>
    <p:extLst>
      <p:ext uri="{BB962C8B-B14F-4D97-AF65-F5344CB8AC3E}">
        <p14:creationId xmlns:p14="http://schemas.microsoft.com/office/powerpoint/2010/main" val="1218881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A7B7AE0-51EA-4938-9559-3DE06976DEC1}"/>
              </a:ext>
            </a:extLst>
          </p:cNvPr>
          <p:cNvSpPr>
            <a:spLocks noGrp="1"/>
          </p:cNvSpPr>
          <p:nvPr>
            <p:ph idx="1"/>
          </p:nvPr>
        </p:nvSpPr>
        <p:spPr>
          <a:xfrm>
            <a:off x="1726182" y="715767"/>
            <a:ext cx="9996631" cy="3777622"/>
          </a:xfrm>
        </p:spPr>
        <p:txBody>
          <a:bodyPr>
            <a:normAutofit/>
          </a:bodyPr>
          <a:lstStyle/>
          <a:p>
            <a:r>
              <a:rPr lang="en-US" altLang="zh-CN" sz="2400" dirty="0"/>
              <a:t>LibreOffice Calc</a:t>
            </a:r>
            <a:r>
              <a:rPr lang="zh-CN" altLang="en-US" sz="2400" dirty="0"/>
              <a:t>的另一特色，是可以直接将文件输出为</a:t>
            </a:r>
            <a:r>
              <a:rPr lang="en-US" altLang="zh-CN" sz="2400" dirty="0"/>
              <a:t>pdf</a:t>
            </a:r>
            <a:r>
              <a:rPr lang="zh-CN" altLang="en-US" sz="2400" dirty="0"/>
              <a:t>文件，省去了以往通过虚拟打印机等形式生成</a:t>
            </a:r>
            <a:r>
              <a:rPr lang="en-US" altLang="zh-CN" sz="2400" dirty="0"/>
              <a:t>pdf</a:t>
            </a:r>
            <a:r>
              <a:rPr lang="zh-CN" altLang="en-US" sz="2400" dirty="0"/>
              <a:t>文件的繁琐操作和另外购买安装软件的成本。</a:t>
            </a:r>
          </a:p>
          <a:p>
            <a:endParaRPr lang="zh-CN" altLang="en-US" sz="2400" dirty="0"/>
          </a:p>
        </p:txBody>
      </p:sp>
      <p:pic>
        <p:nvPicPr>
          <p:cNvPr id="6146" name="图片 1">
            <a:extLst>
              <a:ext uri="{FF2B5EF4-FFF2-40B4-BE49-F238E27FC236}">
                <a16:creationId xmlns:a16="http://schemas.microsoft.com/office/drawing/2014/main" id="{EAB4F845-9859-49FC-8D26-FA1FD0A150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5406" y="1529285"/>
            <a:ext cx="5877380" cy="4683154"/>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71E0AC16-6BF2-4D95-B86E-39C97D40D517}"/>
              </a:ext>
            </a:extLst>
          </p:cNvPr>
          <p:cNvSpPr txBox="1"/>
          <p:nvPr/>
        </p:nvSpPr>
        <p:spPr>
          <a:xfrm>
            <a:off x="4099450" y="6296345"/>
            <a:ext cx="6097712" cy="369332"/>
          </a:xfrm>
          <a:prstGeom prst="rect">
            <a:avLst/>
          </a:prstGeom>
          <a:noFill/>
        </p:spPr>
        <p:txBody>
          <a:bodyPr wrap="square">
            <a:spAutoFit/>
          </a:bodyPr>
          <a:lstStyle/>
          <a:p>
            <a:pPr indent="276225"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5-12 </a:t>
            </a:r>
            <a:r>
              <a:rPr lang="zh-CN" altLang="zh-CN" sz="1800" kern="100" dirty="0">
                <a:effectLst/>
                <a:latin typeface="Times New Roman" panose="02020603050405020304" pitchFamily="18" charset="0"/>
                <a:ea typeface="宋体" panose="02010600030101010101" pitchFamily="2" charset="-122"/>
              </a:rPr>
              <a:t>导出</a:t>
            </a:r>
            <a:r>
              <a:rPr lang="en-US" altLang="zh-CN" sz="1800" kern="100" dirty="0">
                <a:effectLst/>
                <a:latin typeface="Times New Roman" panose="02020603050405020304" pitchFamily="18" charset="0"/>
                <a:ea typeface="宋体" panose="02010600030101010101" pitchFamily="2" charset="-122"/>
              </a:rPr>
              <a:t>PDF</a:t>
            </a:r>
            <a:r>
              <a:rPr lang="zh-CN" altLang="zh-CN" sz="1800" kern="100" dirty="0">
                <a:effectLst/>
                <a:latin typeface="Times New Roman" panose="02020603050405020304" pitchFamily="18" charset="0"/>
                <a:ea typeface="宋体" panose="02010600030101010101" pitchFamily="2" charset="-122"/>
              </a:rPr>
              <a:t>文件界面</a:t>
            </a:r>
          </a:p>
        </p:txBody>
      </p:sp>
    </p:spTree>
    <p:extLst>
      <p:ext uri="{BB962C8B-B14F-4D97-AF65-F5344CB8AC3E}">
        <p14:creationId xmlns:p14="http://schemas.microsoft.com/office/powerpoint/2010/main" val="35864888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标题 1">
            <a:extLst>
              <a:ext uri="{FF2B5EF4-FFF2-40B4-BE49-F238E27FC236}">
                <a16:creationId xmlns:a16="http://schemas.microsoft.com/office/drawing/2014/main" id="{192AE8C4-7882-4B84-8E67-D4E642756C1B}"/>
              </a:ext>
            </a:extLst>
          </p:cNvPr>
          <p:cNvSpPr>
            <a:spLocks noGrp="1" noChangeArrowheads="1"/>
          </p:cNvSpPr>
          <p:nvPr>
            <p:ph type="title"/>
          </p:nvPr>
        </p:nvSpPr>
        <p:spPr>
          <a:xfrm>
            <a:off x="2592925" y="624110"/>
            <a:ext cx="8911687" cy="742353"/>
          </a:xfrm>
        </p:spPr>
        <p:txBody>
          <a:bodyPr/>
          <a:lstStyle/>
          <a:p>
            <a:r>
              <a:rPr lang="en-US" altLang="zh-CN" dirty="0"/>
              <a:t>5</a:t>
            </a:r>
            <a:r>
              <a:rPr lang="zh-CN" altLang="en-US" dirty="0"/>
              <a:t>.1.3 LibreOffice Impress</a:t>
            </a:r>
          </a:p>
        </p:txBody>
      </p:sp>
      <p:sp>
        <p:nvSpPr>
          <p:cNvPr id="25602" name="内容占位符 1">
            <a:extLst>
              <a:ext uri="{FF2B5EF4-FFF2-40B4-BE49-F238E27FC236}">
                <a16:creationId xmlns:a16="http://schemas.microsoft.com/office/drawing/2014/main" id="{9B894DB7-C36C-4E3D-B1A1-4F594325B4DB}"/>
              </a:ext>
            </a:extLst>
          </p:cNvPr>
          <p:cNvSpPr>
            <a:spLocks noGrp="1" noChangeArrowheads="1"/>
          </p:cNvSpPr>
          <p:nvPr>
            <p:ph idx="1"/>
          </p:nvPr>
        </p:nvSpPr>
        <p:spPr>
          <a:xfrm>
            <a:off x="2336265" y="1447069"/>
            <a:ext cx="9622854" cy="4114800"/>
          </a:xfrm>
        </p:spPr>
        <p:txBody>
          <a:bodyPr>
            <a:normAutofit/>
          </a:bodyPr>
          <a:lstStyle/>
          <a:p>
            <a:pPr>
              <a:lnSpc>
                <a:spcPct val="150000"/>
              </a:lnSpc>
            </a:pPr>
            <a:r>
              <a:rPr lang="zh-CN" altLang="en-US" sz="2400" dirty="0"/>
              <a:t>LibreOffice Impress是一个功能与Microsoft PowerPoint相近，并且可与Microsoft PowerPoint文件格式兼容的演示文稿制作软件。</a:t>
            </a:r>
          </a:p>
          <a:p>
            <a:pPr>
              <a:lnSpc>
                <a:spcPct val="150000"/>
              </a:lnSpc>
            </a:pPr>
            <a:r>
              <a:rPr lang="zh-CN" altLang="en-US" sz="2400" dirty="0"/>
              <a:t>使用LibreOffice Impress可以创建专业的演示文稿，其中可以含有图表、绘图对象、文字、多媒体以及其他各种内容。</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文本框 3">
            <a:extLst>
              <a:ext uri="{FF2B5EF4-FFF2-40B4-BE49-F238E27FC236}">
                <a16:creationId xmlns:a16="http://schemas.microsoft.com/office/drawing/2014/main" id="{2E07BB6A-84A5-43A1-BF57-9C0740E18ACA}"/>
              </a:ext>
            </a:extLst>
          </p:cNvPr>
          <p:cNvSpPr txBox="1">
            <a:spLocks noChangeArrowheads="1"/>
          </p:cNvSpPr>
          <p:nvPr/>
        </p:nvSpPr>
        <p:spPr bwMode="auto">
          <a:xfrm>
            <a:off x="4773773" y="5847997"/>
            <a:ext cx="446147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-13 LibreOffice Impress启动主界面</a:t>
            </a:r>
          </a:p>
        </p:txBody>
      </p:sp>
      <p:sp>
        <p:nvSpPr>
          <p:cNvPr id="3" name="内容占位符 2">
            <a:extLst>
              <a:ext uri="{FF2B5EF4-FFF2-40B4-BE49-F238E27FC236}">
                <a16:creationId xmlns:a16="http://schemas.microsoft.com/office/drawing/2014/main" id="{DAD9BAE0-E8B6-487A-9F86-1DD001CA8D82}"/>
              </a:ext>
            </a:extLst>
          </p:cNvPr>
          <p:cNvSpPr>
            <a:spLocks noGrp="1"/>
          </p:cNvSpPr>
          <p:nvPr>
            <p:ph idx="1"/>
          </p:nvPr>
        </p:nvSpPr>
        <p:spPr>
          <a:xfrm>
            <a:off x="1812949" y="640671"/>
            <a:ext cx="9999157" cy="650698"/>
          </a:xfrm>
        </p:spPr>
        <p:txBody>
          <a:bodyPr>
            <a:normAutofit/>
          </a:bodyPr>
          <a:lstStyle/>
          <a:p>
            <a:r>
              <a:rPr lang="zh-CN" altLang="en-US" sz="2400" dirty="0"/>
              <a:t>用户可以通过“搜索”功能找到该组件，启动后的主界面如图</a:t>
            </a:r>
            <a:r>
              <a:rPr lang="en-US" altLang="zh-CN" sz="2400" dirty="0"/>
              <a:t>5-13</a:t>
            </a:r>
            <a:r>
              <a:rPr lang="zh-CN" altLang="en-US" sz="2400" dirty="0"/>
              <a:t>所示。</a:t>
            </a:r>
          </a:p>
        </p:txBody>
      </p:sp>
      <p:pic>
        <p:nvPicPr>
          <p:cNvPr id="7170" name="图片 1">
            <a:extLst>
              <a:ext uri="{FF2B5EF4-FFF2-40B4-BE49-F238E27FC236}">
                <a16:creationId xmlns:a16="http://schemas.microsoft.com/office/drawing/2014/main" id="{49E92D36-BA9B-494E-AD19-44BD89DA81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3749" y="1291369"/>
            <a:ext cx="7615302" cy="451387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内容占位符 2">
            <a:extLst>
              <a:ext uri="{FF2B5EF4-FFF2-40B4-BE49-F238E27FC236}">
                <a16:creationId xmlns:a16="http://schemas.microsoft.com/office/drawing/2014/main" id="{18248BFB-29A3-4BC2-B2D3-81F35BB9C0D1}"/>
              </a:ext>
            </a:extLst>
          </p:cNvPr>
          <p:cNvSpPr>
            <a:spLocks noGrp="1" noChangeArrowheads="1"/>
          </p:cNvSpPr>
          <p:nvPr>
            <p:ph idx="1"/>
          </p:nvPr>
        </p:nvSpPr>
        <p:spPr>
          <a:xfrm>
            <a:off x="1869951" y="861442"/>
            <a:ext cx="9709024" cy="4114800"/>
          </a:xfrm>
        </p:spPr>
        <p:txBody>
          <a:bodyPr>
            <a:normAutofit/>
          </a:bodyPr>
          <a:lstStyle/>
          <a:p>
            <a:pPr>
              <a:lnSpc>
                <a:spcPct val="150000"/>
              </a:lnSpc>
            </a:pPr>
            <a:r>
              <a:rPr lang="zh-CN" altLang="en-US" sz="2400" dirty="0"/>
              <a:t>Impress保存文件的默认格式是ODF演示文稿“.odp”文件，此外还支持MS OFFICE的“.ppt</a:t>
            </a:r>
            <a:r>
              <a:rPr lang="en-US" altLang="zh-CN" sz="2400" dirty="0"/>
              <a:t>x</a:t>
            </a:r>
            <a:r>
              <a:rPr lang="zh-CN" altLang="en-US" sz="2400" dirty="0"/>
              <a:t>”和“</a:t>
            </a:r>
            <a:r>
              <a:rPr lang="en-US" altLang="zh-CN" sz="2400" dirty="0"/>
              <a:t>.</a:t>
            </a:r>
            <a:r>
              <a:rPr lang="en-US" altLang="zh-CN" sz="2400" dirty="0" err="1"/>
              <a:t>ppsx</a:t>
            </a:r>
            <a:r>
              <a:rPr lang="zh-CN" altLang="en-US" sz="2400" dirty="0"/>
              <a:t>”文件格式。</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BF530A-B0C6-4EF3-B873-C362536E2C01}"/>
              </a:ext>
            </a:extLst>
          </p:cNvPr>
          <p:cNvSpPr>
            <a:spLocks noGrp="1"/>
          </p:cNvSpPr>
          <p:nvPr>
            <p:ph type="title"/>
          </p:nvPr>
        </p:nvSpPr>
        <p:spPr>
          <a:xfrm>
            <a:off x="2592925" y="624110"/>
            <a:ext cx="8911687" cy="701256"/>
          </a:xfrm>
        </p:spPr>
        <p:txBody>
          <a:bodyPr>
            <a:normAutofit/>
          </a:bodyPr>
          <a:lstStyle/>
          <a:p>
            <a:r>
              <a:rPr lang="en-US" altLang="zh-CN" sz="3200" dirty="0"/>
              <a:t>5.1.4 LibreOffice Draw</a:t>
            </a:r>
            <a:endParaRPr lang="zh-CN" altLang="en-US" sz="3200" dirty="0"/>
          </a:p>
        </p:txBody>
      </p:sp>
      <p:sp>
        <p:nvSpPr>
          <p:cNvPr id="3" name="内容占位符 2">
            <a:extLst>
              <a:ext uri="{FF2B5EF4-FFF2-40B4-BE49-F238E27FC236}">
                <a16:creationId xmlns:a16="http://schemas.microsoft.com/office/drawing/2014/main" id="{561A3617-C9F2-45E1-83B8-C57F819F28F2}"/>
              </a:ext>
            </a:extLst>
          </p:cNvPr>
          <p:cNvSpPr>
            <a:spLocks noGrp="1"/>
          </p:cNvSpPr>
          <p:nvPr>
            <p:ph idx="1"/>
          </p:nvPr>
        </p:nvSpPr>
        <p:spPr>
          <a:xfrm>
            <a:off x="2250164" y="1540189"/>
            <a:ext cx="9254447" cy="3777622"/>
          </a:xfrm>
        </p:spPr>
        <p:txBody>
          <a:bodyPr>
            <a:normAutofit fontScale="92500"/>
          </a:bodyPr>
          <a:lstStyle/>
          <a:p>
            <a:pPr>
              <a:lnSpc>
                <a:spcPct val="150000"/>
              </a:lnSpc>
            </a:pPr>
            <a:r>
              <a:rPr lang="en-US" altLang="zh-CN" sz="2400" dirty="0"/>
              <a:t>LibreOffice Draw</a:t>
            </a:r>
            <a:r>
              <a:rPr lang="zh-CN" altLang="en-US" sz="2400" dirty="0"/>
              <a:t>是一个功能与</a:t>
            </a:r>
            <a:r>
              <a:rPr lang="en-US" altLang="zh-CN" sz="2400" dirty="0"/>
              <a:t>Microsoft Visio</a:t>
            </a:r>
            <a:r>
              <a:rPr lang="zh-CN" altLang="en-US" sz="2400" dirty="0"/>
              <a:t>软件相近，并且可与</a:t>
            </a:r>
            <a:r>
              <a:rPr lang="en-US" altLang="zh-CN" sz="2400" dirty="0"/>
              <a:t>Microsoft Visio</a:t>
            </a:r>
            <a:r>
              <a:rPr lang="zh-CN" altLang="en-US" sz="2400" dirty="0"/>
              <a:t>文件格式兼容的专业矢量绘图软件。</a:t>
            </a:r>
            <a:endParaRPr lang="en-US" altLang="zh-CN" sz="2400" dirty="0"/>
          </a:p>
          <a:p>
            <a:pPr>
              <a:lnSpc>
                <a:spcPct val="150000"/>
              </a:lnSpc>
            </a:pPr>
            <a:r>
              <a:rPr lang="zh-CN" altLang="en-US" sz="2400" dirty="0"/>
              <a:t>在整个窗口中，最左侧是控件栏，接着是页面缩略图，中间是工作区，最右侧是“属性、样式”任务窗格。通过操作可以完成不同的绘图任务。</a:t>
            </a:r>
            <a:endParaRPr lang="en-US" altLang="zh-CN" sz="2400" dirty="0"/>
          </a:p>
          <a:p>
            <a:pPr>
              <a:lnSpc>
                <a:spcPct val="150000"/>
              </a:lnSpc>
            </a:pPr>
            <a:r>
              <a:rPr lang="zh-CN" altLang="en-US" sz="2400" dirty="0"/>
              <a:t>用户可以通过“搜索”功能找到该组件，</a:t>
            </a:r>
            <a:r>
              <a:rPr lang="en-US" altLang="zh-CN" sz="2400" dirty="0"/>
              <a:t>LibreOffice Draw</a:t>
            </a:r>
            <a:r>
              <a:rPr lang="zh-CN" altLang="en-US" sz="2400" dirty="0"/>
              <a:t>运行主界面如图</a:t>
            </a:r>
            <a:r>
              <a:rPr lang="en-US" altLang="zh-CN" sz="2400" dirty="0"/>
              <a:t>5-14</a:t>
            </a:r>
            <a:r>
              <a:rPr lang="zh-CN" altLang="en-US" sz="2400" dirty="0"/>
              <a:t>所示。</a:t>
            </a:r>
          </a:p>
          <a:p>
            <a:pPr>
              <a:lnSpc>
                <a:spcPct val="150000"/>
              </a:lnSpc>
            </a:pPr>
            <a:endParaRPr lang="en-US" altLang="zh-CN" sz="2400" dirty="0"/>
          </a:p>
        </p:txBody>
      </p:sp>
    </p:spTree>
    <p:extLst>
      <p:ext uri="{BB962C8B-B14F-4D97-AF65-F5344CB8AC3E}">
        <p14:creationId xmlns:p14="http://schemas.microsoft.com/office/powerpoint/2010/main" val="37904863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259C671B-1B22-4141-A9C0-2E7941FDA7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72" name="Freeform 11">
              <a:extLst>
                <a:ext uri="{FF2B5EF4-FFF2-40B4-BE49-F238E27FC236}">
                  <a16:creationId xmlns:a16="http://schemas.microsoft.com/office/drawing/2014/main" id="{7B2F5A4B-FA0F-4625-82F7-1D3F11281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73" name="Freeform 12">
              <a:extLst>
                <a:ext uri="{FF2B5EF4-FFF2-40B4-BE49-F238E27FC236}">
                  <a16:creationId xmlns:a16="http://schemas.microsoft.com/office/drawing/2014/main" id="{9ACB0BAE-722F-4C91-8C2A-44EF768E83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74" name="Freeform 13">
              <a:extLst>
                <a:ext uri="{FF2B5EF4-FFF2-40B4-BE49-F238E27FC236}">
                  <a16:creationId xmlns:a16="http://schemas.microsoft.com/office/drawing/2014/main" id="{C3AC4D9F-59AC-421A-9FF3-C936CEC439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75" name="Freeform 14">
              <a:extLst>
                <a:ext uri="{FF2B5EF4-FFF2-40B4-BE49-F238E27FC236}">
                  <a16:creationId xmlns:a16="http://schemas.microsoft.com/office/drawing/2014/main" id="{797BCE03-677D-4D65-A4D1-1FD721DD5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76" name="Freeform 15">
              <a:extLst>
                <a:ext uri="{FF2B5EF4-FFF2-40B4-BE49-F238E27FC236}">
                  <a16:creationId xmlns:a16="http://schemas.microsoft.com/office/drawing/2014/main" id="{D007E5D0-0B4E-4094-988C-9917146C2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77" name="Freeform 16">
              <a:extLst>
                <a:ext uri="{FF2B5EF4-FFF2-40B4-BE49-F238E27FC236}">
                  <a16:creationId xmlns:a16="http://schemas.microsoft.com/office/drawing/2014/main" id="{024DB804-C06B-4A0A-AC43-6BCCB7D76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78" name="Freeform 17">
              <a:extLst>
                <a:ext uri="{FF2B5EF4-FFF2-40B4-BE49-F238E27FC236}">
                  <a16:creationId xmlns:a16="http://schemas.microsoft.com/office/drawing/2014/main" id="{B51DC17A-305E-486E-A527-5E8068E9E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79" name="Freeform 18">
              <a:extLst>
                <a:ext uri="{FF2B5EF4-FFF2-40B4-BE49-F238E27FC236}">
                  <a16:creationId xmlns:a16="http://schemas.microsoft.com/office/drawing/2014/main" id="{B6CCA716-6D46-4523-BF96-FF1B0C5464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80" name="Freeform 19">
              <a:extLst>
                <a:ext uri="{FF2B5EF4-FFF2-40B4-BE49-F238E27FC236}">
                  <a16:creationId xmlns:a16="http://schemas.microsoft.com/office/drawing/2014/main" id="{E632B09A-D30C-4268-B28B-ACD6127630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81" name="Freeform 20">
              <a:extLst>
                <a:ext uri="{FF2B5EF4-FFF2-40B4-BE49-F238E27FC236}">
                  <a16:creationId xmlns:a16="http://schemas.microsoft.com/office/drawing/2014/main" id="{5FC839A4-228B-4EC0-8AF4-D8E38ECE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82" name="Freeform 21">
              <a:extLst>
                <a:ext uri="{FF2B5EF4-FFF2-40B4-BE49-F238E27FC236}">
                  <a16:creationId xmlns:a16="http://schemas.microsoft.com/office/drawing/2014/main" id="{A8FFB1A1-5BB5-4551-87CD-F3365E6FE9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83" name="Freeform 22">
              <a:extLst>
                <a:ext uri="{FF2B5EF4-FFF2-40B4-BE49-F238E27FC236}">
                  <a16:creationId xmlns:a16="http://schemas.microsoft.com/office/drawing/2014/main" id="{D05AF173-8E70-41FA-9254-DF9AC3DDA2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5" name="Group 84">
            <a:extLst>
              <a:ext uri="{FF2B5EF4-FFF2-40B4-BE49-F238E27FC236}">
                <a16:creationId xmlns:a16="http://schemas.microsoft.com/office/drawing/2014/main" id="{1D56A4CE-A3F4-4CFF-9A65-C029AC17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86" name="Freeform 27">
              <a:extLst>
                <a:ext uri="{FF2B5EF4-FFF2-40B4-BE49-F238E27FC236}">
                  <a16:creationId xmlns:a16="http://schemas.microsoft.com/office/drawing/2014/main" id="{DF669161-0B30-4C76-96BF-962027487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87" name="Freeform 28">
              <a:extLst>
                <a:ext uri="{FF2B5EF4-FFF2-40B4-BE49-F238E27FC236}">
                  <a16:creationId xmlns:a16="http://schemas.microsoft.com/office/drawing/2014/main" id="{A5232353-CF7C-44DD-8BEE-1C8FF54CD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88" name="Freeform 29">
              <a:extLst>
                <a:ext uri="{FF2B5EF4-FFF2-40B4-BE49-F238E27FC236}">
                  <a16:creationId xmlns:a16="http://schemas.microsoft.com/office/drawing/2014/main" id="{AEA6CAE2-8741-4E88-A632-69C2B2EC58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89" name="Freeform 30">
              <a:extLst>
                <a:ext uri="{FF2B5EF4-FFF2-40B4-BE49-F238E27FC236}">
                  <a16:creationId xmlns:a16="http://schemas.microsoft.com/office/drawing/2014/main" id="{014AC37D-4388-4AE6-9D4D-CCD99A608C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90" name="Freeform 31">
              <a:extLst>
                <a:ext uri="{FF2B5EF4-FFF2-40B4-BE49-F238E27FC236}">
                  <a16:creationId xmlns:a16="http://schemas.microsoft.com/office/drawing/2014/main" id="{7FE084B0-333E-4F7C-83F1-F7D132527D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91" name="Freeform 32">
              <a:extLst>
                <a:ext uri="{FF2B5EF4-FFF2-40B4-BE49-F238E27FC236}">
                  <a16:creationId xmlns:a16="http://schemas.microsoft.com/office/drawing/2014/main" id="{FDCFCB98-2E3A-4227-823C-80489BB284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92" name="Freeform 33">
              <a:extLst>
                <a:ext uri="{FF2B5EF4-FFF2-40B4-BE49-F238E27FC236}">
                  <a16:creationId xmlns:a16="http://schemas.microsoft.com/office/drawing/2014/main" id="{252F94DE-A6A3-4463-BE05-34281F1C8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93" name="Freeform 34">
              <a:extLst>
                <a:ext uri="{FF2B5EF4-FFF2-40B4-BE49-F238E27FC236}">
                  <a16:creationId xmlns:a16="http://schemas.microsoft.com/office/drawing/2014/main" id="{16EA21FA-886F-43CF-9D44-C1342F3055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94" name="Freeform 35">
              <a:extLst>
                <a:ext uri="{FF2B5EF4-FFF2-40B4-BE49-F238E27FC236}">
                  <a16:creationId xmlns:a16="http://schemas.microsoft.com/office/drawing/2014/main" id="{88C821A5-BCF7-47FE-894F-0ADC5FDB28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95" name="Freeform 36">
              <a:extLst>
                <a:ext uri="{FF2B5EF4-FFF2-40B4-BE49-F238E27FC236}">
                  <a16:creationId xmlns:a16="http://schemas.microsoft.com/office/drawing/2014/main" id="{F8337ECE-206A-472E-AFC4-0F230C91E8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96" name="Freeform 37">
              <a:extLst>
                <a:ext uri="{FF2B5EF4-FFF2-40B4-BE49-F238E27FC236}">
                  <a16:creationId xmlns:a16="http://schemas.microsoft.com/office/drawing/2014/main" id="{90BB2EC4-D043-4B43-87E7-723A787EE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97" name="Freeform 38">
              <a:extLst>
                <a:ext uri="{FF2B5EF4-FFF2-40B4-BE49-F238E27FC236}">
                  <a16:creationId xmlns:a16="http://schemas.microsoft.com/office/drawing/2014/main" id="{04013015-AF71-47BC-BE4D-ED9EFA24FF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99" name="Rectangle 98">
            <a:extLst>
              <a:ext uri="{FF2B5EF4-FFF2-40B4-BE49-F238E27FC236}">
                <a16:creationId xmlns:a16="http://schemas.microsoft.com/office/drawing/2014/main" id="{71B30B18-D920-4E3E-B931-1F310244C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1" name="Freeform 11">
            <a:extLst>
              <a:ext uri="{FF2B5EF4-FFF2-40B4-BE49-F238E27FC236}">
                <a16:creationId xmlns:a16="http://schemas.microsoft.com/office/drawing/2014/main" id="{C70EF50A-66E6-460A-8AF9-47A10D0D9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3" name="Freeform 11">
            <a:extLst>
              <a:ext uri="{FF2B5EF4-FFF2-40B4-BE49-F238E27FC236}">
                <a16:creationId xmlns:a16="http://schemas.microsoft.com/office/drawing/2014/main" id="{54EEEBD9-D37D-42B9-BE64-2C102B1D6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5" name="Rectangle 104">
            <a:extLst>
              <a:ext uri="{FF2B5EF4-FFF2-40B4-BE49-F238E27FC236}">
                <a16:creationId xmlns:a16="http://schemas.microsoft.com/office/drawing/2014/main" id="{A2F47212-081A-4E41-8623-C5BD41ADD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43467"/>
            <a:ext cx="8959322" cy="5571066"/>
          </a:xfrm>
          <a:prstGeom prst="rect">
            <a:avLst/>
          </a:prstGeom>
          <a:solidFill>
            <a:srgbClr val="FFFFFF"/>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图片 1">
            <a:extLst>
              <a:ext uri="{FF2B5EF4-FFF2-40B4-BE49-F238E27FC236}">
                <a16:creationId xmlns:a16="http://schemas.microsoft.com/office/drawing/2014/main" id="{8633F400-BC86-47FF-9A84-7AD22235DE4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65422" y="847854"/>
            <a:ext cx="8207964" cy="492477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36" name="文本框 35">
            <a:extLst>
              <a:ext uri="{FF2B5EF4-FFF2-40B4-BE49-F238E27FC236}">
                <a16:creationId xmlns:a16="http://schemas.microsoft.com/office/drawing/2014/main" id="{2809E226-EDE2-4811-8769-0A196D219D78}"/>
              </a:ext>
            </a:extLst>
          </p:cNvPr>
          <p:cNvSpPr txBox="1"/>
          <p:nvPr/>
        </p:nvSpPr>
        <p:spPr>
          <a:xfrm>
            <a:off x="3920548" y="5737529"/>
            <a:ext cx="6097712" cy="369332"/>
          </a:xfrm>
          <a:prstGeom prst="rect">
            <a:avLst/>
          </a:prstGeom>
          <a:noFill/>
        </p:spPr>
        <p:txBody>
          <a:bodyPr wrap="square">
            <a:spAutoFit/>
          </a:bodyPr>
          <a:lstStyle/>
          <a:p>
            <a:pPr indent="276225"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5-14 LibreOffice Draw</a:t>
            </a:r>
            <a:r>
              <a:rPr lang="zh-CN" altLang="zh-CN" sz="1800" kern="100" dirty="0">
                <a:effectLst/>
                <a:latin typeface="Times New Roman" panose="02020603050405020304" pitchFamily="18" charset="0"/>
                <a:ea typeface="宋体" panose="02010600030101010101" pitchFamily="2" charset="-122"/>
              </a:rPr>
              <a:t>主界面</a:t>
            </a:r>
          </a:p>
        </p:txBody>
      </p:sp>
    </p:spTree>
    <p:extLst>
      <p:ext uri="{BB962C8B-B14F-4D97-AF65-F5344CB8AC3E}">
        <p14:creationId xmlns:p14="http://schemas.microsoft.com/office/powerpoint/2010/main" val="38346966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44E187A-50CA-4871-806F-577B7FF4DEFB}"/>
              </a:ext>
            </a:extLst>
          </p:cNvPr>
          <p:cNvSpPr>
            <a:spLocks noGrp="1"/>
          </p:cNvSpPr>
          <p:nvPr>
            <p:ph idx="1"/>
          </p:nvPr>
        </p:nvSpPr>
        <p:spPr>
          <a:xfrm>
            <a:off x="2085779" y="787685"/>
            <a:ext cx="8915400" cy="3777622"/>
          </a:xfrm>
        </p:spPr>
        <p:txBody>
          <a:bodyPr>
            <a:normAutofit/>
          </a:bodyPr>
          <a:lstStyle/>
          <a:p>
            <a:pPr marL="0" indent="0">
              <a:lnSpc>
                <a:spcPct val="150000"/>
              </a:lnSpc>
              <a:buNone/>
            </a:pPr>
            <a:r>
              <a:rPr lang="zh-CN" altLang="en-US" sz="2800"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小结：</a:t>
            </a:r>
            <a:endParaRPr lang="en-US" altLang="zh-CN" sz="2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pP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作为</a:t>
            </a:r>
            <a:r>
              <a:rPr lang="en-US" altLang="zh-CN" sz="2400" kern="100" dirty="0">
                <a:effectLst/>
                <a:latin typeface="Times New Roman" panose="02020603050405020304" pitchFamily="18" charset="0"/>
                <a:ea typeface="宋体" panose="02010600030101010101" pitchFamily="2" charset="-122"/>
              </a:rPr>
              <a:t>Ubuntu</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默认安装的</a:t>
            </a:r>
            <a:r>
              <a:rPr lang="en-US" altLang="zh-CN" sz="2400" kern="100" dirty="0">
                <a:effectLst/>
                <a:latin typeface="Times New Roman" panose="02020603050405020304" pitchFamily="18" charset="0"/>
                <a:ea typeface="宋体" panose="02010600030101010101" pitchFamily="2" charset="-122"/>
              </a:rPr>
              <a:t>Office</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办公软件，</a:t>
            </a:r>
            <a:r>
              <a:rPr lang="en-US" altLang="zh-CN" sz="2400" kern="100" dirty="0">
                <a:effectLst/>
                <a:latin typeface="Times New Roman" panose="02020603050405020304" pitchFamily="18" charset="0"/>
                <a:ea typeface="宋体" panose="02010600030101010101" pitchFamily="2" charset="-122"/>
              </a:rPr>
              <a:t>LibreOffice</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集合了文档编辑、电子表格处理、幻灯片制作、绘图软件等常用办公软件，能够满足日常办公的需求。</a:t>
            </a:r>
            <a:endParaRPr lang="zh-CN" altLang="en-US" sz="2400" dirty="0"/>
          </a:p>
        </p:txBody>
      </p:sp>
    </p:spTree>
    <p:extLst>
      <p:ext uri="{BB962C8B-B14F-4D97-AF65-F5344CB8AC3E}">
        <p14:creationId xmlns:p14="http://schemas.microsoft.com/office/powerpoint/2010/main" val="2142123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B3EA7B-6758-4AB9-9B82-DF1DBB86B030}"/>
              </a:ext>
            </a:extLst>
          </p:cNvPr>
          <p:cNvSpPr>
            <a:spLocks noGrp="1"/>
          </p:cNvSpPr>
          <p:nvPr>
            <p:ph type="title"/>
          </p:nvPr>
        </p:nvSpPr>
        <p:spPr/>
        <p:txBody>
          <a:bodyPr/>
          <a:lstStyle/>
          <a:p>
            <a:r>
              <a:rPr lang="en-US" altLang="zh-CN" dirty="0"/>
              <a:t>5.1 LibreOffice</a:t>
            </a:r>
          </a:p>
        </p:txBody>
      </p:sp>
      <p:sp>
        <p:nvSpPr>
          <p:cNvPr id="3" name="内容占位符 2">
            <a:extLst>
              <a:ext uri="{FF2B5EF4-FFF2-40B4-BE49-F238E27FC236}">
                <a16:creationId xmlns:a16="http://schemas.microsoft.com/office/drawing/2014/main" id="{AA2AA04B-1B56-49D2-B7F8-8A9C64FAE62F}"/>
              </a:ext>
            </a:extLst>
          </p:cNvPr>
          <p:cNvSpPr>
            <a:spLocks noGrp="1"/>
          </p:cNvSpPr>
          <p:nvPr>
            <p:ph idx="1"/>
          </p:nvPr>
        </p:nvSpPr>
        <p:spPr>
          <a:xfrm>
            <a:off x="2445374" y="3720935"/>
            <a:ext cx="4989404" cy="2096863"/>
          </a:xfrm>
        </p:spPr>
        <p:txBody>
          <a:bodyPr>
            <a:normAutofit/>
          </a:bodyPr>
          <a:lstStyle/>
          <a:p>
            <a:r>
              <a:rPr lang="en-US" altLang="zh-CN" sz="2400" dirty="0">
                <a:solidFill>
                  <a:schemeClr val="tx1"/>
                </a:solidFill>
              </a:rPr>
              <a:t>5.1.1 LibreOffice Writer</a:t>
            </a:r>
          </a:p>
          <a:p>
            <a:r>
              <a:rPr lang="en-US" altLang="zh-CN" sz="2400" dirty="0">
                <a:solidFill>
                  <a:schemeClr val="tx1"/>
                </a:solidFill>
              </a:rPr>
              <a:t>5.1.2 LibreOffice Calc</a:t>
            </a:r>
          </a:p>
          <a:p>
            <a:r>
              <a:rPr lang="en-US" altLang="zh-CN" sz="2400" dirty="0">
                <a:solidFill>
                  <a:schemeClr val="tx1"/>
                </a:solidFill>
              </a:rPr>
              <a:t>5.1.3 LibreOffice Impress</a:t>
            </a:r>
          </a:p>
          <a:p>
            <a:r>
              <a:rPr lang="en-US" altLang="zh-CN" sz="2400" dirty="0">
                <a:solidFill>
                  <a:schemeClr val="tx1"/>
                </a:solidFill>
              </a:rPr>
              <a:t>5.1.4 LibreOffice Draw</a:t>
            </a:r>
          </a:p>
          <a:p>
            <a:pPr marL="0" indent="0">
              <a:buNone/>
            </a:pPr>
            <a:endParaRPr lang="zh-CN" altLang="en-US" sz="2400" dirty="0">
              <a:solidFill>
                <a:schemeClr val="tx1"/>
              </a:solidFill>
            </a:endParaRPr>
          </a:p>
        </p:txBody>
      </p:sp>
      <p:sp>
        <p:nvSpPr>
          <p:cNvPr id="4" name="内容占位符 2">
            <a:extLst>
              <a:ext uri="{FF2B5EF4-FFF2-40B4-BE49-F238E27FC236}">
                <a16:creationId xmlns:a16="http://schemas.microsoft.com/office/drawing/2014/main" id="{10586692-111B-4F1F-8514-F160D949DD2F}"/>
              </a:ext>
            </a:extLst>
          </p:cNvPr>
          <p:cNvSpPr txBox="1">
            <a:spLocks/>
          </p:cNvSpPr>
          <p:nvPr/>
        </p:nvSpPr>
        <p:spPr>
          <a:xfrm>
            <a:off x="893976" y="1264555"/>
            <a:ext cx="9215795" cy="245638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nSpc>
                <a:spcPct val="150000"/>
              </a:lnSpc>
            </a:pPr>
            <a:r>
              <a:rPr lang="en-US" altLang="zh-CN" sz="2400" dirty="0"/>
              <a:t>Ubuntu</a:t>
            </a:r>
            <a:r>
              <a:rPr lang="zh-CN" altLang="en-US" sz="2400" dirty="0"/>
              <a:t>包含了日常所需的常用程序，集成了跨平台的办公套件</a:t>
            </a:r>
            <a:r>
              <a:rPr lang="en-US" altLang="zh-CN" sz="2400" dirty="0"/>
              <a:t>LibreOffice</a:t>
            </a:r>
            <a:r>
              <a:rPr lang="zh-CN" altLang="en-US" sz="2400" dirty="0"/>
              <a:t>和</a:t>
            </a:r>
            <a:r>
              <a:rPr lang="en-US" altLang="zh-CN" sz="2400" dirty="0" err="1"/>
              <a:t>Mozila</a:t>
            </a:r>
            <a:r>
              <a:rPr lang="en-US" altLang="zh-CN" sz="2400" dirty="0"/>
              <a:t> Firefox</a:t>
            </a:r>
            <a:r>
              <a:rPr lang="zh-CN" altLang="en-US" sz="2400" dirty="0"/>
              <a:t>浏览器等。主要包括了文本处理工具、图片处理工具、电子表格、演示文稿、电子邮件、多媒体播放、网络服务和日程管理等。</a:t>
            </a:r>
          </a:p>
        </p:txBody>
      </p:sp>
    </p:spTree>
    <p:extLst>
      <p:ext uri="{BB962C8B-B14F-4D97-AF65-F5344CB8AC3E}">
        <p14:creationId xmlns:p14="http://schemas.microsoft.com/office/powerpoint/2010/main" val="26892246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B3EA7B-6758-4AB9-9B82-DF1DBB86B030}"/>
              </a:ext>
            </a:extLst>
          </p:cNvPr>
          <p:cNvSpPr>
            <a:spLocks noGrp="1"/>
          </p:cNvSpPr>
          <p:nvPr>
            <p:ph type="title"/>
          </p:nvPr>
        </p:nvSpPr>
        <p:spPr/>
        <p:txBody>
          <a:bodyPr/>
          <a:lstStyle/>
          <a:p>
            <a:r>
              <a:rPr lang="en-US" altLang="zh-CN" dirty="0"/>
              <a:t>5.2 vi</a:t>
            </a:r>
            <a:r>
              <a:rPr lang="zh-CN" altLang="en-US" dirty="0"/>
              <a:t>文本编辑</a:t>
            </a:r>
            <a:endParaRPr lang="en-US" altLang="zh-CN" dirty="0"/>
          </a:p>
        </p:txBody>
      </p:sp>
      <p:sp>
        <p:nvSpPr>
          <p:cNvPr id="3" name="内容占位符 2">
            <a:extLst>
              <a:ext uri="{FF2B5EF4-FFF2-40B4-BE49-F238E27FC236}">
                <a16:creationId xmlns:a16="http://schemas.microsoft.com/office/drawing/2014/main" id="{AA2AA04B-1B56-49D2-B7F8-8A9C64FAE62F}"/>
              </a:ext>
            </a:extLst>
          </p:cNvPr>
          <p:cNvSpPr>
            <a:spLocks noGrp="1"/>
          </p:cNvSpPr>
          <p:nvPr>
            <p:ph idx="1"/>
          </p:nvPr>
        </p:nvSpPr>
        <p:spPr>
          <a:xfrm>
            <a:off x="2592925" y="1540189"/>
            <a:ext cx="8915400" cy="3777622"/>
          </a:xfrm>
        </p:spPr>
        <p:txBody>
          <a:bodyPr>
            <a:normAutofit/>
          </a:bodyPr>
          <a:lstStyle/>
          <a:p>
            <a:r>
              <a:rPr lang="en-US" altLang="zh-CN" sz="2400" dirty="0">
                <a:solidFill>
                  <a:schemeClr val="tx1"/>
                </a:solidFill>
              </a:rPr>
              <a:t>5.2.1 </a:t>
            </a:r>
            <a:r>
              <a:rPr lang="zh-CN" altLang="en-US" sz="2400" dirty="0">
                <a:solidFill>
                  <a:schemeClr val="tx1"/>
                </a:solidFill>
              </a:rPr>
              <a:t>文本编辑简介</a:t>
            </a:r>
            <a:endParaRPr lang="en-US" altLang="zh-CN" sz="2400" dirty="0">
              <a:solidFill>
                <a:schemeClr val="tx1"/>
              </a:solidFill>
            </a:endParaRPr>
          </a:p>
          <a:p>
            <a:r>
              <a:rPr lang="en-US" altLang="zh-CN" sz="2400" dirty="0">
                <a:solidFill>
                  <a:schemeClr val="tx1"/>
                </a:solidFill>
              </a:rPr>
              <a:t>5.2.2 vi</a:t>
            </a:r>
            <a:r>
              <a:rPr lang="zh-CN" altLang="en-US" sz="2400" dirty="0">
                <a:solidFill>
                  <a:schemeClr val="tx1"/>
                </a:solidFill>
              </a:rPr>
              <a:t>编辑器的启动与退出</a:t>
            </a:r>
            <a:endParaRPr lang="en-US" altLang="zh-CN" sz="2400" dirty="0">
              <a:solidFill>
                <a:schemeClr val="tx1"/>
              </a:solidFill>
            </a:endParaRPr>
          </a:p>
          <a:p>
            <a:r>
              <a:rPr lang="en-US" altLang="zh-CN" sz="2400" dirty="0">
                <a:solidFill>
                  <a:schemeClr val="tx1"/>
                </a:solidFill>
              </a:rPr>
              <a:t>5.2.3 vi</a:t>
            </a:r>
            <a:r>
              <a:rPr lang="zh-CN" altLang="en-US" sz="2400" dirty="0">
                <a:solidFill>
                  <a:schemeClr val="tx1"/>
                </a:solidFill>
              </a:rPr>
              <a:t>编辑器的工作模式</a:t>
            </a:r>
            <a:endParaRPr lang="en-US" altLang="zh-CN" sz="2400" dirty="0">
              <a:solidFill>
                <a:schemeClr val="tx1"/>
              </a:solidFill>
            </a:endParaRPr>
          </a:p>
          <a:p>
            <a:r>
              <a:rPr lang="en-US" altLang="zh-CN" sz="2400" dirty="0">
                <a:solidFill>
                  <a:schemeClr val="tx1"/>
                </a:solidFill>
              </a:rPr>
              <a:t>5.2.4 vi</a:t>
            </a:r>
            <a:r>
              <a:rPr lang="zh-CN" altLang="en-US" sz="2400" dirty="0">
                <a:solidFill>
                  <a:schemeClr val="tx1"/>
                </a:solidFill>
              </a:rPr>
              <a:t>编辑器的基本应用</a:t>
            </a:r>
          </a:p>
        </p:txBody>
      </p:sp>
    </p:spTree>
    <p:extLst>
      <p:ext uri="{BB962C8B-B14F-4D97-AF65-F5344CB8AC3E}">
        <p14:creationId xmlns:p14="http://schemas.microsoft.com/office/powerpoint/2010/main" val="20211304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a:extLst>
              <a:ext uri="{FF2B5EF4-FFF2-40B4-BE49-F238E27FC236}">
                <a16:creationId xmlns:a16="http://schemas.microsoft.com/office/drawing/2014/main" id="{640A7F2B-CE84-49CD-8709-A7C159E1387A}"/>
              </a:ext>
            </a:extLst>
          </p:cNvPr>
          <p:cNvSpPr>
            <a:spLocks noGrp="1"/>
          </p:cNvSpPr>
          <p:nvPr>
            <p:ph idx="1"/>
          </p:nvPr>
        </p:nvSpPr>
        <p:spPr>
          <a:xfrm>
            <a:off x="1767280" y="921249"/>
            <a:ext cx="9431552" cy="4154184"/>
          </a:xfrm>
        </p:spPr>
        <p:txBody>
          <a:bodyPr>
            <a:normAutofit/>
          </a:bodyPr>
          <a:lstStyle/>
          <a:p>
            <a:pPr>
              <a:lnSpc>
                <a:spcPct val="150000"/>
              </a:lnSpc>
            </a:pPr>
            <a:r>
              <a:rPr lang="zh-CN" altLang="en-US" sz="2400" dirty="0"/>
              <a:t>文本编辑器是对纯文本文件进行编辑、查看、修改等操作的应用程序。</a:t>
            </a:r>
            <a:r>
              <a:rPr lang="en-US" altLang="zh-CN" sz="2400" dirty="0"/>
              <a:t>Linux</a:t>
            </a:r>
            <a:r>
              <a:rPr lang="zh-CN" altLang="en-US" sz="2400" dirty="0"/>
              <a:t>下有两种编辑器类型，一个是基于图形化界面的编辑器，另一个是基于文本界面的编辑器。</a:t>
            </a:r>
            <a:r>
              <a:rPr lang="en-US" altLang="zh-CN" sz="2400" dirty="0"/>
              <a:t>vi</a:t>
            </a:r>
            <a:r>
              <a:rPr lang="zh-CN" altLang="en-US" sz="2400" dirty="0"/>
              <a:t>编辑器是</a:t>
            </a:r>
            <a:r>
              <a:rPr lang="en-US" altLang="zh-CN" sz="2400" dirty="0"/>
              <a:t>Linux</a:t>
            </a:r>
            <a:r>
              <a:rPr lang="zh-CN" altLang="en-US" sz="2400" dirty="0"/>
              <a:t>系统中最基本的文本编辑工具，它不仅应用于</a:t>
            </a:r>
            <a:r>
              <a:rPr lang="en-US" altLang="zh-CN" sz="2400" dirty="0"/>
              <a:t>Linux</a:t>
            </a:r>
            <a:r>
              <a:rPr lang="zh-CN" altLang="en-US" sz="2400" dirty="0"/>
              <a:t>系统，也适用于</a:t>
            </a:r>
            <a:r>
              <a:rPr lang="en-US" altLang="zh-CN" sz="2400" dirty="0"/>
              <a:t>Unix</a:t>
            </a:r>
            <a:r>
              <a:rPr lang="zh-CN" altLang="en-US" sz="2400" dirty="0"/>
              <a:t>系统。</a:t>
            </a:r>
            <a:r>
              <a:rPr lang="en-US" altLang="zh-CN" sz="2400" dirty="0"/>
              <a:t>vi</a:t>
            </a:r>
            <a:r>
              <a:rPr lang="zh-CN" altLang="en-US" sz="2400" dirty="0"/>
              <a:t>编辑器具有文本编辑的所有功能，并且执行速度高效快捷，具有强大的编辑功能、广泛的适用性以及操作的灵活性。</a:t>
            </a:r>
          </a:p>
        </p:txBody>
      </p:sp>
    </p:spTree>
    <p:extLst>
      <p:ext uri="{BB962C8B-B14F-4D97-AF65-F5344CB8AC3E}">
        <p14:creationId xmlns:p14="http://schemas.microsoft.com/office/powerpoint/2010/main" val="38214054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标题 1">
            <a:extLst>
              <a:ext uri="{FF2B5EF4-FFF2-40B4-BE49-F238E27FC236}">
                <a16:creationId xmlns:a16="http://schemas.microsoft.com/office/drawing/2014/main" id="{F41EAC4B-5292-4BEB-A22C-4EA6BB78D38A}"/>
              </a:ext>
            </a:extLst>
          </p:cNvPr>
          <p:cNvSpPr>
            <a:spLocks noGrp="1" noChangeArrowheads="1"/>
          </p:cNvSpPr>
          <p:nvPr>
            <p:ph type="title"/>
          </p:nvPr>
        </p:nvSpPr>
        <p:spPr>
          <a:xfrm>
            <a:off x="2147299" y="624110"/>
            <a:ext cx="8911687" cy="803998"/>
          </a:xfrm>
        </p:spPr>
        <p:txBody>
          <a:bodyPr>
            <a:normAutofit/>
          </a:bodyPr>
          <a:lstStyle/>
          <a:p>
            <a:r>
              <a:rPr lang="en-US" altLang="zh-CN" sz="3200" dirty="0"/>
              <a:t>5</a:t>
            </a:r>
            <a:r>
              <a:rPr lang="zh-CN" altLang="en-US" sz="3200" dirty="0"/>
              <a:t>.2.1文本编辑器简介</a:t>
            </a:r>
          </a:p>
        </p:txBody>
      </p:sp>
      <p:sp>
        <p:nvSpPr>
          <p:cNvPr id="30722" name="内容占位符 2">
            <a:extLst>
              <a:ext uri="{FF2B5EF4-FFF2-40B4-BE49-F238E27FC236}">
                <a16:creationId xmlns:a16="http://schemas.microsoft.com/office/drawing/2014/main" id="{0688E2ED-75A2-4F0D-9E3B-9294FCADA694}"/>
              </a:ext>
            </a:extLst>
          </p:cNvPr>
          <p:cNvSpPr>
            <a:spLocks noGrp="1" noChangeArrowheads="1"/>
          </p:cNvSpPr>
          <p:nvPr>
            <p:ph idx="1"/>
          </p:nvPr>
        </p:nvSpPr>
        <p:spPr>
          <a:xfrm>
            <a:off x="2147299" y="1592494"/>
            <a:ext cx="9357313" cy="4318728"/>
          </a:xfrm>
        </p:spPr>
        <p:txBody>
          <a:bodyPr>
            <a:normAutofit/>
          </a:bodyPr>
          <a:lstStyle/>
          <a:p>
            <a:pPr marL="0" indent="0">
              <a:lnSpc>
                <a:spcPct val="150000"/>
              </a:lnSpc>
              <a:buNone/>
            </a:pPr>
            <a:r>
              <a:rPr lang="zh-CN" altLang="en-US" sz="2400" dirty="0"/>
              <a:t>1、文本编辑器</a:t>
            </a:r>
          </a:p>
          <a:p>
            <a:pPr>
              <a:lnSpc>
                <a:spcPct val="150000"/>
              </a:lnSpc>
            </a:pPr>
            <a:r>
              <a:rPr lang="zh-CN" altLang="en-US" sz="2400" dirty="0"/>
              <a:t>文本编辑器是对纯文本文件进行编辑、查看、修改等操作的应用程序。在大家熟悉的Windows系统下，Windows的记事本程序就是一个典型的文本编辑器。</a:t>
            </a:r>
          </a:p>
          <a:p>
            <a:pPr>
              <a:lnSpc>
                <a:spcPct val="150000"/>
              </a:lnSpc>
            </a:pPr>
            <a:r>
              <a:rPr lang="zh-CN" altLang="en-US" sz="2400" dirty="0"/>
              <a:t>在Linux系统中，用户可以利用纯文本文件来编写程序和命令脚本、读写电子邮件、配置和管理系统等操作。</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内容占位符 2">
            <a:extLst>
              <a:ext uri="{FF2B5EF4-FFF2-40B4-BE49-F238E27FC236}">
                <a16:creationId xmlns:a16="http://schemas.microsoft.com/office/drawing/2014/main" id="{75DB5815-5589-490F-9463-D821D382E7FE}"/>
              </a:ext>
            </a:extLst>
          </p:cNvPr>
          <p:cNvSpPr>
            <a:spLocks noGrp="1" noChangeArrowheads="1"/>
          </p:cNvSpPr>
          <p:nvPr>
            <p:ph idx="1"/>
          </p:nvPr>
        </p:nvSpPr>
        <p:spPr>
          <a:xfrm>
            <a:off x="2147423" y="818508"/>
            <a:ext cx="9267165" cy="4154184"/>
          </a:xfrm>
        </p:spPr>
        <p:txBody>
          <a:bodyPr>
            <a:normAutofit lnSpcReduction="10000"/>
          </a:bodyPr>
          <a:lstStyle/>
          <a:p>
            <a:pPr marL="0" indent="0">
              <a:lnSpc>
                <a:spcPct val="150000"/>
              </a:lnSpc>
              <a:buNone/>
            </a:pPr>
            <a:r>
              <a:rPr lang="zh-CN" altLang="en-US" sz="2400" dirty="0"/>
              <a:t>2、vi文本编辑器</a:t>
            </a:r>
          </a:p>
          <a:p>
            <a:pPr>
              <a:lnSpc>
                <a:spcPct val="150000"/>
              </a:lnSpc>
            </a:pPr>
            <a:r>
              <a:rPr lang="zh-CN" altLang="en-US" sz="2400" dirty="0"/>
              <a:t>vi文本编辑器是Linux系统中最基本的文本编辑工具。vi编辑器具有文本编辑的所有功能，并且执行起来高效快捷。突出表现在以下几个方面：</a:t>
            </a:r>
          </a:p>
          <a:p>
            <a:pPr lvl="1">
              <a:lnSpc>
                <a:spcPct val="150000"/>
              </a:lnSpc>
            </a:pPr>
            <a:r>
              <a:rPr lang="zh-CN" altLang="en-US" sz="2400" dirty="0"/>
              <a:t>强大的编辑功能</a:t>
            </a:r>
          </a:p>
          <a:p>
            <a:pPr lvl="1">
              <a:lnSpc>
                <a:spcPct val="150000"/>
              </a:lnSpc>
            </a:pPr>
            <a:r>
              <a:rPr lang="zh-CN" altLang="en-US" sz="2400" dirty="0"/>
              <a:t>广泛的适用性</a:t>
            </a:r>
          </a:p>
          <a:p>
            <a:pPr lvl="1">
              <a:lnSpc>
                <a:spcPct val="150000"/>
              </a:lnSpc>
            </a:pPr>
            <a:r>
              <a:rPr lang="zh-CN" altLang="en-US" sz="2400" dirty="0"/>
              <a:t>操作的灵活快捷</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内容占位符 2">
            <a:extLst>
              <a:ext uri="{FF2B5EF4-FFF2-40B4-BE49-F238E27FC236}">
                <a16:creationId xmlns:a16="http://schemas.microsoft.com/office/drawing/2014/main" id="{0B474953-DBF5-45CD-959E-0E109D55DA10}"/>
              </a:ext>
            </a:extLst>
          </p:cNvPr>
          <p:cNvSpPr>
            <a:spLocks noGrp="1" noChangeArrowheads="1"/>
          </p:cNvSpPr>
          <p:nvPr>
            <p:ph idx="1"/>
          </p:nvPr>
        </p:nvSpPr>
        <p:spPr>
          <a:xfrm>
            <a:off x="2147423" y="808234"/>
            <a:ext cx="8915400" cy="3777622"/>
          </a:xfrm>
        </p:spPr>
        <p:txBody>
          <a:bodyPr>
            <a:normAutofit/>
          </a:bodyPr>
          <a:lstStyle/>
          <a:p>
            <a:pPr marL="0" indent="0">
              <a:lnSpc>
                <a:spcPct val="150000"/>
              </a:lnSpc>
              <a:buNone/>
            </a:pPr>
            <a:r>
              <a:rPr lang="zh-CN" altLang="en-US" sz="2400" dirty="0"/>
              <a:t>3、其它文本编辑器</a:t>
            </a:r>
          </a:p>
          <a:p>
            <a:pPr>
              <a:lnSpc>
                <a:spcPct val="150000"/>
              </a:lnSpc>
            </a:pPr>
            <a:r>
              <a:rPr lang="zh-CN" altLang="en-US" sz="2400" dirty="0"/>
              <a:t>vim是vi improved的简写，即vim编辑器是vi编辑器的增强版。在Ubuntu Linux中使用的是改进版的vim，但通常也称它为vi。</a:t>
            </a:r>
          </a:p>
          <a:p>
            <a:pPr>
              <a:lnSpc>
                <a:spcPct val="150000"/>
              </a:lnSpc>
            </a:pPr>
            <a:r>
              <a:rPr lang="zh-CN" altLang="en-US" sz="2400" dirty="0"/>
              <a:t>Emacs，即Editor MACroS（编辑器宏）的缩写。Emacs具有广泛的可移植性，能够在大多数操作系统上运行。</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标题 1">
            <a:extLst>
              <a:ext uri="{FF2B5EF4-FFF2-40B4-BE49-F238E27FC236}">
                <a16:creationId xmlns:a16="http://schemas.microsoft.com/office/drawing/2014/main" id="{3850014C-C9DF-43CA-A91C-0CFAC792B2CD}"/>
              </a:ext>
            </a:extLst>
          </p:cNvPr>
          <p:cNvSpPr>
            <a:spLocks noGrp="1" noChangeArrowheads="1"/>
          </p:cNvSpPr>
          <p:nvPr>
            <p:ph type="title"/>
          </p:nvPr>
        </p:nvSpPr>
        <p:spPr>
          <a:xfrm>
            <a:off x="2110039" y="634384"/>
            <a:ext cx="8911687" cy="773175"/>
          </a:xfrm>
        </p:spPr>
        <p:txBody>
          <a:bodyPr>
            <a:normAutofit/>
          </a:bodyPr>
          <a:lstStyle/>
          <a:p>
            <a:r>
              <a:rPr lang="en-US" altLang="zh-CN" sz="3200" dirty="0"/>
              <a:t>5</a:t>
            </a:r>
            <a:r>
              <a:rPr lang="zh-CN" altLang="en-US" sz="3200" dirty="0"/>
              <a:t>.2.2 vi编辑器的启动与退出</a:t>
            </a:r>
          </a:p>
        </p:txBody>
      </p:sp>
      <p:sp>
        <p:nvSpPr>
          <p:cNvPr id="33794" name="内容占位符 2">
            <a:extLst>
              <a:ext uri="{FF2B5EF4-FFF2-40B4-BE49-F238E27FC236}">
                <a16:creationId xmlns:a16="http://schemas.microsoft.com/office/drawing/2014/main" id="{129B6F75-7B14-4302-B1B5-96704AD1A3CB}"/>
              </a:ext>
            </a:extLst>
          </p:cNvPr>
          <p:cNvSpPr>
            <a:spLocks noGrp="1" noChangeArrowheads="1"/>
          </p:cNvSpPr>
          <p:nvPr>
            <p:ph idx="1"/>
          </p:nvPr>
        </p:nvSpPr>
        <p:spPr>
          <a:xfrm>
            <a:off x="2250165" y="1640441"/>
            <a:ext cx="8915400" cy="3777622"/>
          </a:xfrm>
        </p:spPr>
        <p:txBody>
          <a:bodyPr>
            <a:normAutofit/>
          </a:bodyPr>
          <a:lstStyle/>
          <a:p>
            <a:pPr marL="0" indent="0">
              <a:lnSpc>
                <a:spcPct val="150000"/>
              </a:lnSpc>
              <a:buNone/>
            </a:pPr>
            <a:r>
              <a:rPr lang="zh-CN" altLang="en-US" sz="2400" dirty="0"/>
              <a:t>1、vi编辑器的启动</a:t>
            </a:r>
          </a:p>
          <a:p>
            <a:pPr>
              <a:lnSpc>
                <a:spcPct val="150000"/>
              </a:lnSpc>
            </a:pPr>
            <a:r>
              <a:rPr lang="zh-CN" altLang="en-US" sz="2400" dirty="0"/>
              <a:t>按下 “Ctrl+Alt+T”组合键，启动Linux下的Shell终端。在Shell的系统提示符后输入vi命令，回车，就可以进入vi的编辑环境了。命令格式：</a:t>
            </a:r>
          </a:p>
          <a:p>
            <a:pPr>
              <a:lnSpc>
                <a:spcPct val="150000"/>
              </a:lnSpc>
            </a:pPr>
            <a:r>
              <a:rPr lang="zh-CN" altLang="en-US" sz="2400" dirty="0"/>
              <a:t>     vi    [文件名]</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图片 1">
            <a:extLst>
              <a:ext uri="{FF2B5EF4-FFF2-40B4-BE49-F238E27FC236}">
                <a16:creationId xmlns:a16="http://schemas.microsoft.com/office/drawing/2014/main" id="{A6FB50A4-B808-4C45-B338-3FDC9AF22D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0579" y="681270"/>
            <a:ext cx="7238518" cy="4894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2956A73D-0EA9-4B2F-83EF-92B700B89C29}"/>
              </a:ext>
            </a:extLst>
          </p:cNvPr>
          <p:cNvSpPr txBox="1"/>
          <p:nvPr/>
        </p:nvSpPr>
        <p:spPr>
          <a:xfrm>
            <a:off x="4158465" y="5575511"/>
            <a:ext cx="6097712" cy="369332"/>
          </a:xfrm>
          <a:prstGeom prst="rect">
            <a:avLst/>
          </a:prstGeom>
          <a:noFill/>
        </p:spPr>
        <p:txBody>
          <a:bodyPr wrap="square">
            <a:spAutoFit/>
          </a:bodyPr>
          <a:lstStyle/>
          <a:p>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图</a:t>
            </a:r>
            <a:r>
              <a:rPr lang="en-US" altLang="zh-CN" sz="1800" kern="100" dirty="0">
                <a:effectLst/>
                <a:latin typeface="Times New Roman" panose="02020603050405020304" pitchFamily="18" charset="0"/>
                <a:ea typeface="宋体" panose="02010600030101010101" pitchFamily="2" charset="-122"/>
              </a:rPr>
              <a:t>5-15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启动</a:t>
            </a:r>
            <a:r>
              <a:rPr lang="en-US" altLang="zh-CN" sz="1800" kern="100" dirty="0">
                <a:effectLst/>
                <a:latin typeface="Times New Roman" panose="02020603050405020304" pitchFamily="18" charset="0"/>
                <a:ea typeface="宋体" panose="02010600030101010101" pitchFamily="2" charset="-122"/>
              </a:rPr>
              <a:t>vi</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编辑器，打开新文件</a:t>
            </a:r>
            <a:endParaRPr lang="zh-CN" altLang="en-US" dirty="0"/>
          </a:p>
        </p:txBody>
      </p:sp>
    </p:spTree>
    <p:extLst>
      <p:ext uri="{BB962C8B-B14F-4D97-AF65-F5344CB8AC3E}">
        <p14:creationId xmlns:p14="http://schemas.microsoft.com/office/powerpoint/2010/main" val="40775470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349798F0-4146-47BB-9E5B-A52997EB9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2969" y="1198307"/>
            <a:ext cx="6762964" cy="4421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B2F176BF-8F33-4957-9024-DF4F483A3724}"/>
              </a:ext>
            </a:extLst>
          </p:cNvPr>
          <p:cNvSpPr txBox="1"/>
          <p:nvPr/>
        </p:nvSpPr>
        <p:spPr>
          <a:xfrm>
            <a:off x="3202969" y="5604699"/>
            <a:ext cx="6097712" cy="369332"/>
          </a:xfrm>
          <a:prstGeom prst="rect">
            <a:avLst/>
          </a:prstGeom>
          <a:noFill/>
        </p:spPr>
        <p:txBody>
          <a:bodyPr wrap="square">
            <a:spAutoFit/>
          </a:bodyPr>
          <a:lstStyle/>
          <a:p>
            <a:pPr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5-16 </a:t>
            </a:r>
            <a:r>
              <a:rPr lang="zh-CN" altLang="zh-CN" sz="1800" kern="100" dirty="0">
                <a:effectLst/>
                <a:latin typeface="Times New Roman" panose="02020603050405020304" pitchFamily="18" charset="0"/>
                <a:ea typeface="宋体" panose="02010600030101010101" pitchFamily="2" charset="-122"/>
              </a:rPr>
              <a:t>打开一个已存在的文件</a:t>
            </a:r>
            <a:r>
              <a:rPr lang="en-US" altLang="zh-CN" sz="1800" kern="100" dirty="0" err="1">
                <a:effectLst/>
                <a:latin typeface="Times New Roman" panose="02020603050405020304" pitchFamily="18" charset="0"/>
                <a:ea typeface="宋体" panose="02010600030101010101" pitchFamily="2" charset="-122"/>
              </a:rPr>
              <a:t>myfile</a:t>
            </a:r>
            <a:endParaRPr lang="zh-CN" altLang="zh-CN" sz="1800" kern="100" dirty="0">
              <a:effectLst/>
              <a:latin typeface="Times New Roman" panose="02020603050405020304" pitchFamily="18" charset="0"/>
              <a:ea typeface="宋体" panose="02010600030101010101" pitchFamily="2" charset="-122"/>
            </a:endParaRPr>
          </a:p>
        </p:txBody>
      </p:sp>
      <p:sp>
        <p:nvSpPr>
          <p:cNvPr id="2" name="文本框 1">
            <a:extLst>
              <a:ext uri="{FF2B5EF4-FFF2-40B4-BE49-F238E27FC236}">
                <a16:creationId xmlns:a16="http://schemas.microsoft.com/office/drawing/2014/main" id="{DC1E4186-3A9A-4B73-ACA7-F34B5589E078}"/>
              </a:ext>
            </a:extLst>
          </p:cNvPr>
          <p:cNvSpPr txBox="1"/>
          <p:nvPr/>
        </p:nvSpPr>
        <p:spPr>
          <a:xfrm>
            <a:off x="2034283" y="659449"/>
            <a:ext cx="9770724" cy="461665"/>
          </a:xfrm>
          <a:prstGeom prst="rect">
            <a:avLst/>
          </a:prstGeom>
          <a:noFill/>
        </p:spPr>
        <p:txBody>
          <a:bodyPr wrap="square" rtlCol="0">
            <a:spAutoFit/>
          </a:bodyPr>
          <a:lstStyle/>
          <a:p>
            <a:r>
              <a:rPr lang="zh-CN" altLang="en-US" sz="2400" dirty="0"/>
              <a:t>输入命令：  </a:t>
            </a:r>
            <a:r>
              <a:rPr lang="en-US" altLang="zh-CN" sz="2400" dirty="0"/>
              <a:t>vi   myfile.txt          //</a:t>
            </a:r>
            <a:r>
              <a:rPr lang="zh-CN" altLang="en-US" sz="2400" dirty="0"/>
              <a:t>打开一个已存在的文件</a:t>
            </a:r>
            <a:r>
              <a:rPr lang="en-US" altLang="zh-CN" sz="2400" dirty="0"/>
              <a:t>myfile.txt</a:t>
            </a:r>
            <a:endParaRPr lang="zh-CN" altLang="en-US" sz="2400" dirty="0"/>
          </a:p>
        </p:txBody>
      </p:sp>
    </p:spTree>
    <p:extLst>
      <p:ext uri="{BB962C8B-B14F-4D97-AF65-F5344CB8AC3E}">
        <p14:creationId xmlns:p14="http://schemas.microsoft.com/office/powerpoint/2010/main" val="23305283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内容占位符 2">
            <a:extLst>
              <a:ext uri="{FF2B5EF4-FFF2-40B4-BE49-F238E27FC236}">
                <a16:creationId xmlns:a16="http://schemas.microsoft.com/office/drawing/2014/main" id="{9C26E587-C92C-4782-8546-36AAF68D7BE0}"/>
              </a:ext>
            </a:extLst>
          </p:cNvPr>
          <p:cNvSpPr>
            <a:spLocks noGrp="1" noChangeArrowheads="1"/>
          </p:cNvSpPr>
          <p:nvPr>
            <p:ph idx="1"/>
          </p:nvPr>
        </p:nvSpPr>
        <p:spPr>
          <a:xfrm>
            <a:off x="2106203" y="694844"/>
            <a:ext cx="8913081" cy="3147691"/>
          </a:xfrm>
        </p:spPr>
        <p:txBody>
          <a:bodyPr>
            <a:normAutofit/>
          </a:bodyPr>
          <a:lstStyle/>
          <a:p>
            <a:pPr>
              <a:lnSpc>
                <a:spcPct val="150000"/>
              </a:lnSpc>
            </a:pPr>
            <a:r>
              <a:rPr lang="zh-CN" altLang="en-US" sz="2400" dirty="0"/>
              <a:t>另外，可以通过其它参数的设置，在打开vi的同时，直接让光标定位到文件指定位置处。</a:t>
            </a:r>
          </a:p>
          <a:p>
            <a:pPr>
              <a:lnSpc>
                <a:spcPct val="150000"/>
              </a:lnSpc>
            </a:pPr>
            <a:r>
              <a:rPr lang="zh-CN" altLang="en-US" sz="2400" dirty="0"/>
              <a:t>（1）如果要实现打开“/etc/passwd”文件并直接光标定位到第5行，可以采用以下命令方式。在Shell中输入命令：</a:t>
            </a:r>
          </a:p>
          <a:p>
            <a:pPr marL="400050" lvl="1" indent="0">
              <a:lnSpc>
                <a:spcPct val="150000"/>
              </a:lnSpc>
              <a:buNone/>
            </a:pPr>
            <a:r>
              <a:rPr lang="zh-CN" altLang="en-US" sz="2200" dirty="0"/>
              <a:t>  vi  +5  /etc/passwd      如图</a:t>
            </a:r>
            <a:r>
              <a:rPr lang="en-US" altLang="zh-CN" sz="2200" dirty="0"/>
              <a:t>5-17</a:t>
            </a:r>
            <a:r>
              <a:rPr lang="zh-CN" altLang="en-US" sz="2200" dirty="0"/>
              <a:t>所示：</a:t>
            </a:r>
          </a:p>
        </p:txBody>
      </p:sp>
      <p:pic>
        <p:nvPicPr>
          <p:cNvPr id="4" name="内容占位符 -2147482600" descr="3">
            <a:extLst>
              <a:ext uri="{FF2B5EF4-FFF2-40B4-BE49-F238E27FC236}">
                <a16:creationId xmlns:a16="http://schemas.microsoft.com/office/drawing/2014/main" id="{9EBF97D8-33D2-47A9-90A2-0179D11DF8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657501" y="4062845"/>
            <a:ext cx="8612764" cy="1300265"/>
          </a:xfrm>
          <a:prstGeom prst="rect">
            <a:avLst/>
          </a:prstGeom>
        </p:spPr>
      </p:pic>
      <p:sp>
        <p:nvSpPr>
          <p:cNvPr id="6" name="文本框 5">
            <a:extLst>
              <a:ext uri="{FF2B5EF4-FFF2-40B4-BE49-F238E27FC236}">
                <a16:creationId xmlns:a16="http://schemas.microsoft.com/office/drawing/2014/main" id="{D33055A3-54E4-4437-8E31-34E511FB40D6}"/>
              </a:ext>
            </a:extLst>
          </p:cNvPr>
          <p:cNvSpPr txBox="1"/>
          <p:nvPr/>
        </p:nvSpPr>
        <p:spPr>
          <a:xfrm>
            <a:off x="3996773" y="5398754"/>
            <a:ext cx="6097712" cy="369332"/>
          </a:xfrm>
          <a:prstGeom prst="rect">
            <a:avLst/>
          </a:prstGeom>
          <a:noFill/>
        </p:spPr>
        <p:txBody>
          <a:bodyPr wrap="square">
            <a:spAutoFit/>
          </a:bodyPr>
          <a:lstStyle/>
          <a:p>
            <a:pPr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5-17 Shell</a:t>
            </a:r>
            <a:r>
              <a:rPr lang="zh-CN" altLang="zh-CN" sz="1800" kern="100" dirty="0">
                <a:effectLst/>
                <a:latin typeface="Times New Roman" panose="02020603050405020304" pitchFamily="18" charset="0"/>
                <a:ea typeface="宋体" panose="02010600030101010101" pitchFamily="2" charset="-122"/>
              </a:rPr>
              <a:t>中输入命令</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1" name="图片 -2147482607" descr="4">
            <a:extLst>
              <a:ext uri="{FF2B5EF4-FFF2-40B4-BE49-F238E27FC236}">
                <a16:creationId xmlns:a16="http://schemas.microsoft.com/office/drawing/2014/main" id="{A9AA4838-4B91-4521-9495-5A6350D90F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1154" y="1381283"/>
            <a:ext cx="7289711" cy="468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2" name="文本框 3">
            <a:extLst>
              <a:ext uri="{FF2B5EF4-FFF2-40B4-BE49-F238E27FC236}">
                <a16:creationId xmlns:a16="http://schemas.microsoft.com/office/drawing/2014/main" id="{71F021A2-83CF-47AE-A859-EEC2E8655AE2}"/>
              </a:ext>
            </a:extLst>
          </p:cNvPr>
          <p:cNvSpPr txBox="1">
            <a:spLocks noChangeArrowheads="1"/>
          </p:cNvSpPr>
          <p:nvPr/>
        </p:nvSpPr>
        <p:spPr bwMode="auto">
          <a:xfrm>
            <a:off x="4049248" y="6231793"/>
            <a:ext cx="49135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-1</a:t>
            </a:r>
            <a:r>
              <a:rPr lang="en-US" altLang="zh-CN" dirty="0"/>
              <a:t>8</a:t>
            </a:r>
            <a:r>
              <a:rPr lang="zh-CN" altLang="en-US" dirty="0"/>
              <a:t> 打开/etc/passwd文件，定位到第5行</a:t>
            </a:r>
          </a:p>
        </p:txBody>
      </p:sp>
      <p:sp>
        <p:nvSpPr>
          <p:cNvPr id="2" name="文本框 1">
            <a:extLst>
              <a:ext uri="{FF2B5EF4-FFF2-40B4-BE49-F238E27FC236}">
                <a16:creationId xmlns:a16="http://schemas.microsoft.com/office/drawing/2014/main" id="{B0A1DDAC-0F65-480A-80FD-9EE1E3F0174E}"/>
              </a:ext>
            </a:extLst>
          </p:cNvPr>
          <p:cNvSpPr txBox="1"/>
          <p:nvPr/>
        </p:nvSpPr>
        <p:spPr>
          <a:xfrm>
            <a:off x="2119901" y="795556"/>
            <a:ext cx="9191946" cy="461665"/>
          </a:xfrm>
          <a:prstGeom prst="rect">
            <a:avLst/>
          </a:prstGeom>
          <a:noFill/>
        </p:spPr>
        <p:txBody>
          <a:bodyPr wrap="square" rtlCol="0">
            <a:spAutoFit/>
          </a:bodyPr>
          <a:lstStyle/>
          <a:p>
            <a:r>
              <a:rPr lang="zh-CN" altLang="en-US" sz="2400" dirty="0"/>
              <a:t>文件打开后光标定位到第</a:t>
            </a:r>
            <a:r>
              <a:rPr lang="en-US" altLang="zh-CN" sz="2400" dirty="0"/>
              <a:t>5</a:t>
            </a:r>
            <a:r>
              <a:rPr lang="zh-CN" altLang="en-US" sz="2400" dirty="0"/>
              <a:t>行的行首处，效果如图</a:t>
            </a:r>
            <a:r>
              <a:rPr lang="en-US" altLang="zh-CN" sz="2400" dirty="0"/>
              <a:t>5-18</a:t>
            </a:r>
            <a:r>
              <a:rPr lang="zh-CN" altLang="en-US" sz="2400" dirty="0"/>
              <a:t>所示。</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067DAFD7-A2DA-433A-8814-C02958CCC6BF}"/>
              </a:ext>
            </a:extLst>
          </p:cNvPr>
          <p:cNvSpPr>
            <a:spLocks noGrp="1"/>
          </p:cNvSpPr>
          <p:nvPr>
            <p:ph idx="1"/>
          </p:nvPr>
        </p:nvSpPr>
        <p:spPr>
          <a:xfrm>
            <a:off x="1972763" y="664393"/>
            <a:ext cx="8915400" cy="4421313"/>
          </a:xfrm>
        </p:spPr>
        <p:txBody>
          <a:bodyPr>
            <a:normAutofit fontScale="92500"/>
          </a:bodyPr>
          <a:lstStyle/>
          <a:p>
            <a:pPr>
              <a:lnSpc>
                <a:spcPct val="150000"/>
              </a:lnSpc>
            </a:pPr>
            <a:r>
              <a:rPr lang="zh-CN" altLang="en-US" sz="2400" dirty="0">
                <a:solidFill>
                  <a:srgbClr val="FF0000"/>
                </a:solidFill>
              </a:rPr>
              <a:t>概述：</a:t>
            </a:r>
            <a:endParaRPr lang="en-US" altLang="zh-CN" sz="2400" dirty="0">
              <a:solidFill>
                <a:srgbClr val="FF0000"/>
              </a:solidFill>
            </a:endParaRPr>
          </a:p>
          <a:p>
            <a:pPr>
              <a:lnSpc>
                <a:spcPct val="150000"/>
              </a:lnSpc>
            </a:pPr>
            <a:r>
              <a:rPr lang="en-US" altLang="zh-CN" sz="2400" dirty="0"/>
              <a:t>LibreOffice Writer</a:t>
            </a:r>
            <a:r>
              <a:rPr lang="zh-CN" altLang="en-US" sz="2400" dirty="0"/>
              <a:t>是</a:t>
            </a:r>
            <a:r>
              <a:rPr lang="en-US" altLang="zh-CN" sz="2400" dirty="0"/>
              <a:t>LibreOffice</a:t>
            </a:r>
            <a:r>
              <a:rPr lang="zh-CN" altLang="en-US" sz="2400" dirty="0"/>
              <a:t>的一个组件，是与</a:t>
            </a:r>
            <a:r>
              <a:rPr lang="en-US" altLang="zh-CN" sz="2400" dirty="0"/>
              <a:t>Microsoft Word</a:t>
            </a:r>
            <a:r>
              <a:rPr lang="zh-CN" altLang="en-US" sz="2400" dirty="0"/>
              <a:t>或</a:t>
            </a:r>
            <a:r>
              <a:rPr lang="en-US" altLang="zh-CN" sz="2400" dirty="0"/>
              <a:t>WordPerfect</a:t>
            </a:r>
            <a:r>
              <a:rPr lang="zh-CN" altLang="en-US" sz="2400" dirty="0"/>
              <a:t>有着类似功能和文件支持的文字处理器。它包含大量所见即所得的文字处理能力，但也可作为一个基本的文本编辑器来使用。</a:t>
            </a:r>
            <a:r>
              <a:rPr lang="en-US" altLang="zh-CN" sz="2400" dirty="0"/>
              <a:t>LibreOffice Writer</a:t>
            </a:r>
            <a:r>
              <a:rPr lang="zh-CN" altLang="en-US" sz="2400" dirty="0"/>
              <a:t>是</a:t>
            </a:r>
            <a:r>
              <a:rPr lang="en-US" altLang="zh-CN" sz="2400" dirty="0"/>
              <a:t>LibreOffice</a:t>
            </a:r>
            <a:r>
              <a:rPr lang="zh-CN" altLang="en-US" sz="2400" dirty="0"/>
              <a:t>最常用的</a:t>
            </a:r>
            <a:r>
              <a:rPr lang="en-US" altLang="zh-CN" sz="2400" dirty="0"/>
              <a:t>LibreOffice</a:t>
            </a:r>
            <a:r>
              <a:rPr lang="zh-CN" altLang="en-US" sz="2400" dirty="0"/>
              <a:t>办公组件。</a:t>
            </a:r>
            <a:endParaRPr lang="en-US" altLang="zh-CN" sz="2400" dirty="0"/>
          </a:p>
          <a:p>
            <a:pPr>
              <a:lnSpc>
                <a:spcPct val="150000"/>
              </a:lnSpc>
            </a:pPr>
            <a:r>
              <a:rPr lang="zh-CN" altLang="en-US" sz="2400" dirty="0"/>
              <a:t>目前</a:t>
            </a:r>
            <a:r>
              <a:rPr lang="en-US" altLang="zh-CN" sz="2400" dirty="0"/>
              <a:t>LibreOffice</a:t>
            </a:r>
            <a:r>
              <a:rPr lang="zh-CN" altLang="en-US" sz="2400" dirty="0"/>
              <a:t>的最高版本是</a:t>
            </a:r>
            <a:r>
              <a:rPr lang="en-US" altLang="zh-CN" sz="2400" dirty="0"/>
              <a:t>2019</a:t>
            </a:r>
            <a:r>
              <a:rPr lang="zh-CN" altLang="en-US" sz="2400" dirty="0"/>
              <a:t>年发布的</a:t>
            </a:r>
            <a:r>
              <a:rPr lang="en-US" altLang="zh-CN" sz="2400" dirty="0"/>
              <a:t>LibreOffice 6.2</a:t>
            </a:r>
            <a:r>
              <a:rPr lang="zh-CN" altLang="en-US" sz="2400" dirty="0"/>
              <a:t>。在</a:t>
            </a:r>
            <a:r>
              <a:rPr lang="en-US" altLang="zh-CN" sz="2400" dirty="0"/>
              <a:t>Ubuntu18.04</a:t>
            </a:r>
            <a:r>
              <a:rPr lang="zh-CN" altLang="en-US" sz="2400" dirty="0"/>
              <a:t>中集成的是</a:t>
            </a:r>
            <a:r>
              <a:rPr lang="en-US" altLang="zh-CN" sz="2400" dirty="0"/>
              <a:t>LibreOffice6.0.7</a:t>
            </a:r>
            <a:r>
              <a:rPr lang="zh-CN" altLang="en-US" sz="2400" dirty="0"/>
              <a:t>。</a:t>
            </a:r>
          </a:p>
          <a:p>
            <a:pPr>
              <a:lnSpc>
                <a:spcPct val="150000"/>
              </a:lnSpc>
            </a:pPr>
            <a:endParaRPr lang="zh-CN" altLang="en-US" sz="2400" dirty="0"/>
          </a:p>
        </p:txBody>
      </p:sp>
    </p:spTree>
    <p:extLst>
      <p:ext uri="{BB962C8B-B14F-4D97-AF65-F5344CB8AC3E}">
        <p14:creationId xmlns:p14="http://schemas.microsoft.com/office/powerpoint/2010/main" val="27138042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内容占位符 2">
            <a:extLst>
              <a:ext uri="{FF2B5EF4-FFF2-40B4-BE49-F238E27FC236}">
                <a16:creationId xmlns:a16="http://schemas.microsoft.com/office/drawing/2014/main" id="{383905EF-2436-4D0A-98C0-30C9E9655FB9}"/>
              </a:ext>
            </a:extLst>
          </p:cNvPr>
          <p:cNvSpPr>
            <a:spLocks noGrp="1" noChangeArrowheads="1"/>
          </p:cNvSpPr>
          <p:nvPr>
            <p:ph idx="1"/>
          </p:nvPr>
        </p:nvSpPr>
        <p:spPr>
          <a:xfrm>
            <a:off x="2087367" y="748426"/>
            <a:ext cx="8741595" cy="2580401"/>
          </a:xfrm>
        </p:spPr>
        <p:txBody>
          <a:bodyPr>
            <a:normAutofit/>
          </a:bodyPr>
          <a:lstStyle/>
          <a:p>
            <a:pPr>
              <a:lnSpc>
                <a:spcPct val="150000"/>
              </a:lnSpc>
            </a:pPr>
            <a:r>
              <a:rPr lang="zh-CN" altLang="en-US" sz="2400" dirty="0"/>
              <a:t>（2）如果要实现打开“/etc/passwd”文件，并直接进入到含有某关键字的行，例如以“root”字串为关键字的行，可以采用以下命令方式。在Shell中输入命令：</a:t>
            </a:r>
          </a:p>
          <a:p>
            <a:pPr>
              <a:lnSpc>
                <a:spcPct val="150000"/>
              </a:lnSpc>
            </a:pPr>
            <a:r>
              <a:rPr lang="zh-CN" altLang="en-US" sz="2400" dirty="0"/>
              <a:t>vi    +/“root”    /etc/passwd</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内容占位符 -2147482606" descr="5">
            <a:extLst>
              <a:ext uri="{FF2B5EF4-FFF2-40B4-BE49-F238E27FC236}">
                <a16:creationId xmlns:a16="http://schemas.microsoft.com/office/drawing/2014/main" id="{BF60419F-53EE-40D3-9F26-8D641DF2C94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122228" y="542408"/>
            <a:ext cx="8477292" cy="1327488"/>
          </a:xfrm>
        </p:spPr>
      </p:pic>
      <p:pic>
        <p:nvPicPr>
          <p:cNvPr id="39939" name="图片 -2147482605" descr="6">
            <a:extLst>
              <a:ext uri="{FF2B5EF4-FFF2-40B4-BE49-F238E27FC236}">
                <a16:creationId xmlns:a16="http://schemas.microsoft.com/office/drawing/2014/main" id="{DC27B8D5-E32E-4A9F-B58F-C93635EB38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3116" y="2177611"/>
            <a:ext cx="5691562" cy="3645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0" name="文本框 3">
            <a:extLst>
              <a:ext uri="{FF2B5EF4-FFF2-40B4-BE49-F238E27FC236}">
                <a16:creationId xmlns:a16="http://schemas.microsoft.com/office/drawing/2014/main" id="{9F582BB6-68D0-4417-A181-3F210D746561}"/>
              </a:ext>
            </a:extLst>
          </p:cNvPr>
          <p:cNvSpPr txBox="1">
            <a:spLocks noChangeArrowheads="1"/>
          </p:cNvSpPr>
          <p:nvPr/>
        </p:nvSpPr>
        <p:spPr bwMode="auto">
          <a:xfrm>
            <a:off x="3331834" y="5946259"/>
            <a:ext cx="52341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-1</a:t>
            </a:r>
            <a:r>
              <a:rPr lang="en-US" altLang="zh-CN" dirty="0"/>
              <a:t>9</a:t>
            </a:r>
            <a:r>
              <a:rPr lang="zh-CN" altLang="en-US" dirty="0"/>
              <a:t> 打开/etc/passwd文件，定位到root字串</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内容占位符 2">
            <a:extLst>
              <a:ext uri="{FF2B5EF4-FFF2-40B4-BE49-F238E27FC236}">
                <a16:creationId xmlns:a16="http://schemas.microsoft.com/office/drawing/2014/main" id="{0542E30D-C49F-4484-9CE9-3095A1E9956E}"/>
              </a:ext>
            </a:extLst>
          </p:cNvPr>
          <p:cNvSpPr>
            <a:spLocks noGrp="1" noChangeArrowheads="1"/>
          </p:cNvSpPr>
          <p:nvPr>
            <p:ph idx="1"/>
          </p:nvPr>
        </p:nvSpPr>
        <p:spPr>
          <a:xfrm>
            <a:off x="1570296" y="414843"/>
            <a:ext cx="9051408" cy="3777622"/>
          </a:xfrm>
        </p:spPr>
        <p:txBody>
          <a:bodyPr>
            <a:normAutofit/>
          </a:bodyPr>
          <a:lstStyle/>
          <a:p>
            <a:pPr>
              <a:lnSpc>
                <a:spcPct val="150000"/>
              </a:lnSpc>
            </a:pPr>
            <a:r>
              <a:rPr lang="zh-CN" altLang="en-US" sz="2400" dirty="0"/>
              <a:t>2、vi编辑器的退出</a:t>
            </a:r>
          </a:p>
          <a:p>
            <a:pPr>
              <a:lnSpc>
                <a:spcPct val="150000"/>
              </a:lnSpc>
            </a:pPr>
            <a:r>
              <a:rPr lang="zh-CN" altLang="en-US" sz="2400" dirty="0"/>
              <a:t>在vi中输入退出命令即可。例如用“:wq”命令进行存盘退出。如果本次的操作中并没有对文本进行修改，则可以用“:q”命令退出即可。</a:t>
            </a:r>
          </a:p>
        </p:txBody>
      </p:sp>
      <p:pic>
        <p:nvPicPr>
          <p:cNvPr id="4" name="内容占位符 -2147482603" descr="8">
            <a:extLst>
              <a:ext uri="{FF2B5EF4-FFF2-40B4-BE49-F238E27FC236}">
                <a16:creationId xmlns:a16="http://schemas.microsoft.com/office/drawing/2014/main" id="{ACB7828A-61E6-4A07-9092-343570C356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3696612" y="2303654"/>
            <a:ext cx="6384925" cy="4114800"/>
          </a:xfrm>
          <a:prstGeom prst="rect">
            <a:avLst/>
          </a:prstGeom>
        </p:spPr>
      </p:pic>
      <p:sp>
        <p:nvSpPr>
          <p:cNvPr id="5" name="文本框 4">
            <a:extLst>
              <a:ext uri="{FF2B5EF4-FFF2-40B4-BE49-F238E27FC236}">
                <a16:creationId xmlns:a16="http://schemas.microsoft.com/office/drawing/2014/main" id="{1D855AA2-B744-4EEF-B568-B981ACAF2DD9}"/>
              </a:ext>
            </a:extLst>
          </p:cNvPr>
          <p:cNvSpPr txBox="1"/>
          <p:nvPr/>
        </p:nvSpPr>
        <p:spPr>
          <a:xfrm>
            <a:off x="4162176" y="5955069"/>
            <a:ext cx="5080000" cy="276999"/>
          </a:xfrm>
          <a:prstGeom prst="rect">
            <a:avLst/>
          </a:prstGeom>
          <a:noFill/>
          <a:ln w="9525">
            <a:noFill/>
          </a:ln>
        </p:spPr>
        <p:txBody>
          <a:bodyPr>
            <a:spAutoFit/>
          </a:bodyPr>
          <a:lstStyle/>
          <a:p>
            <a:pPr algn="ctr"/>
            <a:r>
              <a:rPr lang="zh-CN" altLang="en-US" sz="1200" noProof="1">
                <a:solidFill>
                  <a:schemeClr val="bg1"/>
                </a:solidFill>
                <a:latin typeface="宋体" panose="02010600030101010101" pitchFamily="2" charset="-122"/>
                <a:cs typeface="宋体" panose="02010600030101010101" pitchFamily="2" charset="-122"/>
              </a:rPr>
              <a:t>图</a:t>
            </a:r>
            <a:r>
              <a:rPr lang="en-US" altLang="zh-CN" sz="1200" noProof="1">
                <a:solidFill>
                  <a:schemeClr val="bg1"/>
                </a:solidFill>
                <a:latin typeface="宋体" panose="02010600030101010101" pitchFamily="2" charset="-122"/>
                <a:cs typeface="宋体" panose="02010600030101010101" pitchFamily="2" charset="-122"/>
              </a:rPr>
              <a:t>5-21  myfile</a:t>
            </a:r>
            <a:r>
              <a:rPr lang="zh-CN" altLang="en-US" sz="1200" noProof="1">
                <a:solidFill>
                  <a:schemeClr val="bg1"/>
                </a:solidFill>
                <a:latin typeface="宋体" panose="02010600030101010101" pitchFamily="2" charset="-122"/>
                <a:cs typeface="宋体" panose="02010600030101010101" pitchFamily="2" charset="-122"/>
              </a:rPr>
              <a:t>文件修改后，存盘退出</a:t>
            </a:r>
            <a:endParaRPr lang="zh-CN" altLang="en-US" sz="2400" noProof="1">
              <a:solidFill>
                <a:schemeClr val="bg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标题 1">
            <a:extLst>
              <a:ext uri="{FF2B5EF4-FFF2-40B4-BE49-F238E27FC236}">
                <a16:creationId xmlns:a16="http://schemas.microsoft.com/office/drawing/2014/main" id="{2DD9539B-B1A7-42A3-ADB6-47A0D6CD1337}"/>
              </a:ext>
            </a:extLst>
          </p:cNvPr>
          <p:cNvSpPr>
            <a:spLocks noGrp="1" noChangeArrowheads="1"/>
          </p:cNvSpPr>
          <p:nvPr>
            <p:ph type="title"/>
          </p:nvPr>
        </p:nvSpPr>
        <p:spPr>
          <a:xfrm>
            <a:off x="2592925" y="624110"/>
            <a:ext cx="8911687" cy="711530"/>
          </a:xfrm>
        </p:spPr>
        <p:txBody>
          <a:bodyPr>
            <a:normAutofit/>
          </a:bodyPr>
          <a:lstStyle/>
          <a:p>
            <a:r>
              <a:rPr lang="en-US" altLang="zh-CN" sz="3200" dirty="0"/>
              <a:t>5</a:t>
            </a:r>
            <a:r>
              <a:rPr lang="zh-CN" altLang="en-US" sz="3200" dirty="0"/>
              <a:t>.2.3 vi编辑器的工作模式</a:t>
            </a:r>
          </a:p>
        </p:txBody>
      </p:sp>
      <p:sp>
        <p:nvSpPr>
          <p:cNvPr id="43010" name="内容占位符 2">
            <a:extLst>
              <a:ext uri="{FF2B5EF4-FFF2-40B4-BE49-F238E27FC236}">
                <a16:creationId xmlns:a16="http://schemas.microsoft.com/office/drawing/2014/main" id="{9DF7F38C-7E73-40FF-A3E9-B6E06A76ACCF}"/>
              </a:ext>
            </a:extLst>
          </p:cNvPr>
          <p:cNvSpPr>
            <a:spLocks noGrp="1" noChangeArrowheads="1"/>
          </p:cNvSpPr>
          <p:nvPr>
            <p:ph idx="1"/>
          </p:nvPr>
        </p:nvSpPr>
        <p:spPr>
          <a:xfrm>
            <a:off x="2243139" y="1371600"/>
            <a:ext cx="9438578" cy="4114800"/>
          </a:xfrm>
        </p:spPr>
        <p:txBody>
          <a:bodyPr>
            <a:normAutofit/>
          </a:bodyPr>
          <a:lstStyle/>
          <a:p>
            <a:r>
              <a:rPr lang="zh-CN" altLang="en-US" sz="2400" dirty="0"/>
              <a:t>1、命令模式 </a:t>
            </a:r>
          </a:p>
          <a:p>
            <a:r>
              <a:rPr lang="zh-CN" altLang="en-US" sz="2400" dirty="0"/>
              <a:t>输入的任何字符vi都把它当作相应的命令来执行</a:t>
            </a:r>
          </a:p>
          <a:p>
            <a:r>
              <a:rPr lang="zh-CN" altLang="en-US" sz="2400" dirty="0"/>
              <a:t>2、插入模式 </a:t>
            </a:r>
          </a:p>
          <a:p>
            <a:r>
              <a:rPr lang="zh-CN" altLang="en-US" sz="2400" dirty="0"/>
              <a:t>输入的字符都作为文件的内容显示在屏幕上，用于添加文本的内容，完成文本的录入。</a:t>
            </a:r>
          </a:p>
          <a:p>
            <a:r>
              <a:rPr lang="zh-CN" altLang="en-US" sz="2400" dirty="0"/>
              <a:t>3、转义模式</a:t>
            </a:r>
          </a:p>
          <a:p>
            <a:r>
              <a:rPr lang="zh-CN" altLang="en-US" sz="2400" dirty="0"/>
              <a:t>光标停留在屏幕最末行，以接受输入的命令并执行</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035" name="组合 1073742851">
            <a:extLst>
              <a:ext uri="{FF2B5EF4-FFF2-40B4-BE49-F238E27FC236}">
                <a16:creationId xmlns:a16="http://schemas.microsoft.com/office/drawing/2014/main" id="{DD413CE8-1922-4A92-AF66-7B931AFB718B}"/>
              </a:ext>
            </a:extLst>
          </p:cNvPr>
          <p:cNvGrpSpPr>
            <a:grpSpLocks/>
          </p:cNvGrpSpPr>
          <p:nvPr/>
        </p:nvGrpSpPr>
        <p:grpSpPr bwMode="auto">
          <a:xfrm>
            <a:off x="1951770" y="1611580"/>
            <a:ext cx="8924925" cy="2247900"/>
            <a:chOff x="3000" y="5262"/>
            <a:chExt cx="6720" cy="2739"/>
          </a:xfrm>
        </p:grpSpPr>
        <p:sp>
          <p:nvSpPr>
            <p:cNvPr id="44036" name="矩形 1073742852">
              <a:extLst>
                <a:ext uri="{FF2B5EF4-FFF2-40B4-BE49-F238E27FC236}">
                  <a16:creationId xmlns:a16="http://schemas.microsoft.com/office/drawing/2014/main" id="{91535D72-7B62-4E21-84ED-2ED2B68F4CC2}"/>
                </a:ext>
              </a:extLst>
            </p:cNvPr>
            <p:cNvSpPr>
              <a:spLocks noChangeArrowheads="1"/>
            </p:cNvSpPr>
            <p:nvPr/>
          </p:nvSpPr>
          <p:spPr bwMode="auto">
            <a:xfrm>
              <a:off x="3000" y="5825"/>
              <a:ext cx="5940" cy="2028"/>
            </a:xfrm>
            <a:prstGeom prst="rect">
              <a:avLst/>
            </a:prstGeom>
            <a:solidFill>
              <a:srgbClr val="FFFFFF"/>
            </a:solidFill>
            <a:ln w="9525">
              <a:solidFill>
                <a:srgbClr val="000000"/>
              </a:solidFill>
              <a:prstDash val="dash"/>
              <a:miter lim="800000"/>
              <a:headEnd/>
              <a:tailEnd/>
            </a:ln>
          </p:spPr>
          <p:txBody>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endParaRPr lang="zh-CN" altLang="en-US"/>
            </a:p>
          </p:txBody>
        </p:sp>
        <p:sp>
          <p:nvSpPr>
            <p:cNvPr id="44037" name="矩形 1073742853">
              <a:extLst>
                <a:ext uri="{FF2B5EF4-FFF2-40B4-BE49-F238E27FC236}">
                  <a16:creationId xmlns:a16="http://schemas.microsoft.com/office/drawing/2014/main" id="{5AD9DF72-A096-43B6-A1C7-E4EA18E64CA4}"/>
                </a:ext>
              </a:extLst>
            </p:cNvPr>
            <p:cNvSpPr>
              <a:spLocks noChangeArrowheads="1"/>
            </p:cNvSpPr>
            <p:nvPr/>
          </p:nvSpPr>
          <p:spPr bwMode="auto">
            <a:xfrm>
              <a:off x="5340" y="5262"/>
              <a:ext cx="1259" cy="469"/>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pPr algn="ctr"/>
              <a:r>
                <a:rPr lang="zh-CN" altLang="en-US"/>
                <a:t>Shell</a:t>
              </a:r>
            </a:p>
            <a:p>
              <a:endParaRPr lang="zh-CN" altLang="en-US"/>
            </a:p>
          </p:txBody>
        </p:sp>
        <p:sp>
          <p:nvSpPr>
            <p:cNvPr id="44039" name="矩形 1073742855">
              <a:extLst>
                <a:ext uri="{FF2B5EF4-FFF2-40B4-BE49-F238E27FC236}">
                  <a16:creationId xmlns:a16="http://schemas.microsoft.com/office/drawing/2014/main" id="{D3E8EFE0-7F8A-425D-A937-5F124584915E}"/>
                </a:ext>
              </a:extLst>
            </p:cNvPr>
            <p:cNvSpPr>
              <a:spLocks noChangeArrowheads="1"/>
            </p:cNvSpPr>
            <p:nvPr/>
          </p:nvSpPr>
          <p:spPr bwMode="auto">
            <a:xfrm>
              <a:off x="3540" y="7134"/>
              <a:ext cx="1260" cy="468"/>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插入模式</a:t>
              </a:r>
            </a:p>
            <a:p>
              <a:endParaRPr lang="zh-CN" altLang="en-US" dirty="0"/>
            </a:p>
          </p:txBody>
        </p:sp>
        <p:sp>
          <p:nvSpPr>
            <p:cNvPr id="44040" name="文本框 1073742856">
              <a:extLst>
                <a:ext uri="{FF2B5EF4-FFF2-40B4-BE49-F238E27FC236}">
                  <a16:creationId xmlns:a16="http://schemas.microsoft.com/office/drawing/2014/main" id="{5AA2507F-8BB2-46A8-8116-5AB93BDDF760}"/>
                </a:ext>
              </a:extLst>
            </p:cNvPr>
            <p:cNvSpPr txBox="1">
              <a:spLocks noChangeArrowheads="1"/>
            </p:cNvSpPr>
            <p:nvPr/>
          </p:nvSpPr>
          <p:spPr bwMode="auto">
            <a:xfrm>
              <a:off x="6090" y="6022"/>
              <a:ext cx="1080" cy="6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启动命令</a:t>
              </a:r>
            </a:p>
            <a:p>
              <a:endParaRPr lang="zh-CN" altLang="en-US" dirty="0"/>
            </a:p>
          </p:txBody>
        </p:sp>
        <p:sp>
          <p:nvSpPr>
            <p:cNvPr id="44041" name="矩形 1073742857">
              <a:extLst>
                <a:ext uri="{FF2B5EF4-FFF2-40B4-BE49-F238E27FC236}">
                  <a16:creationId xmlns:a16="http://schemas.microsoft.com/office/drawing/2014/main" id="{DD603CEC-944F-451D-A26D-B8DE4CE8BF27}"/>
                </a:ext>
              </a:extLst>
            </p:cNvPr>
            <p:cNvSpPr>
              <a:spLocks noChangeArrowheads="1"/>
            </p:cNvSpPr>
            <p:nvPr/>
          </p:nvSpPr>
          <p:spPr bwMode="auto">
            <a:xfrm>
              <a:off x="7140" y="7134"/>
              <a:ext cx="1262" cy="468"/>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a:t>转义模式</a:t>
              </a:r>
            </a:p>
            <a:p>
              <a:endParaRPr lang="zh-CN" altLang="en-US"/>
            </a:p>
          </p:txBody>
        </p:sp>
        <p:sp>
          <p:nvSpPr>
            <p:cNvPr id="44042" name="直接连接符 1073742858">
              <a:extLst>
                <a:ext uri="{FF2B5EF4-FFF2-40B4-BE49-F238E27FC236}">
                  <a16:creationId xmlns:a16="http://schemas.microsoft.com/office/drawing/2014/main" id="{43BC0BDE-206F-4263-B0BB-94DB2FDD8110}"/>
                </a:ext>
              </a:extLst>
            </p:cNvPr>
            <p:cNvSpPr>
              <a:spLocks noChangeShapeType="1"/>
            </p:cNvSpPr>
            <p:nvPr/>
          </p:nvSpPr>
          <p:spPr bwMode="auto">
            <a:xfrm>
              <a:off x="5970" y="5730"/>
              <a:ext cx="1" cy="62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4044" name="文本框 1073742860">
              <a:extLst>
                <a:ext uri="{FF2B5EF4-FFF2-40B4-BE49-F238E27FC236}">
                  <a16:creationId xmlns:a16="http://schemas.microsoft.com/office/drawing/2014/main" id="{944E73AB-FB85-4529-A5BD-D9F5A7041532}"/>
                </a:ext>
              </a:extLst>
            </p:cNvPr>
            <p:cNvSpPr txBox="1">
              <a:spLocks noChangeArrowheads="1"/>
            </p:cNvSpPr>
            <p:nvPr/>
          </p:nvSpPr>
          <p:spPr bwMode="auto">
            <a:xfrm>
              <a:off x="4950" y="6998"/>
              <a:ext cx="720" cy="100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a:t>插入字符命令</a:t>
              </a:r>
            </a:p>
            <a:p>
              <a:endParaRPr lang="zh-CN" altLang="en-US"/>
            </a:p>
          </p:txBody>
        </p:sp>
        <p:sp>
          <p:nvSpPr>
            <p:cNvPr id="44045" name="直接连接符 1073742861">
              <a:extLst>
                <a:ext uri="{FF2B5EF4-FFF2-40B4-BE49-F238E27FC236}">
                  <a16:creationId xmlns:a16="http://schemas.microsoft.com/office/drawing/2014/main" id="{6510B00E-E722-4443-AEC5-97F03A62A3A0}"/>
                </a:ext>
              </a:extLst>
            </p:cNvPr>
            <p:cNvSpPr>
              <a:spLocks noChangeShapeType="1"/>
            </p:cNvSpPr>
            <p:nvPr/>
          </p:nvSpPr>
          <p:spPr bwMode="auto">
            <a:xfrm flipV="1">
              <a:off x="3900" y="6510"/>
              <a:ext cx="1440" cy="62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4046" name="文本框 1073742862">
              <a:extLst>
                <a:ext uri="{FF2B5EF4-FFF2-40B4-BE49-F238E27FC236}">
                  <a16:creationId xmlns:a16="http://schemas.microsoft.com/office/drawing/2014/main" id="{85A90D65-900B-4B74-9CD4-7BE8F5A44E7F}"/>
                </a:ext>
              </a:extLst>
            </p:cNvPr>
            <p:cNvSpPr txBox="1">
              <a:spLocks noChangeArrowheads="1"/>
            </p:cNvSpPr>
            <p:nvPr/>
          </p:nvSpPr>
          <p:spPr bwMode="auto">
            <a:xfrm>
              <a:off x="4342" y="6616"/>
              <a:ext cx="360" cy="67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Esc</a:t>
              </a:r>
            </a:p>
            <a:p>
              <a:endParaRPr lang="zh-CN" altLang="en-US" dirty="0"/>
            </a:p>
          </p:txBody>
        </p:sp>
        <p:sp>
          <p:nvSpPr>
            <p:cNvPr id="44047" name="直接连接符 1073742863">
              <a:extLst>
                <a:ext uri="{FF2B5EF4-FFF2-40B4-BE49-F238E27FC236}">
                  <a16:creationId xmlns:a16="http://schemas.microsoft.com/office/drawing/2014/main" id="{1D64F079-12CB-45CE-9DFA-A703DCEE7BAF}"/>
                </a:ext>
              </a:extLst>
            </p:cNvPr>
            <p:cNvSpPr>
              <a:spLocks noChangeShapeType="1"/>
            </p:cNvSpPr>
            <p:nvPr/>
          </p:nvSpPr>
          <p:spPr bwMode="auto">
            <a:xfrm>
              <a:off x="8400" y="7386"/>
              <a:ext cx="36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4048" name="直接连接符 1073742864">
              <a:extLst>
                <a:ext uri="{FF2B5EF4-FFF2-40B4-BE49-F238E27FC236}">
                  <a16:creationId xmlns:a16="http://schemas.microsoft.com/office/drawing/2014/main" id="{97C7544E-DA20-4F6A-BE89-55274EE51CBF}"/>
                </a:ext>
              </a:extLst>
            </p:cNvPr>
            <p:cNvSpPr>
              <a:spLocks noChangeShapeType="1"/>
            </p:cNvSpPr>
            <p:nvPr/>
          </p:nvSpPr>
          <p:spPr bwMode="auto">
            <a:xfrm flipV="1">
              <a:off x="8760" y="5418"/>
              <a:ext cx="1" cy="196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4049" name="直接连接符 1073742865">
              <a:extLst>
                <a:ext uri="{FF2B5EF4-FFF2-40B4-BE49-F238E27FC236}">
                  <a16:creationId xmlns:a16="http://schemas.microsoft.com/office/drawing/2014/main" id="{C3E3F7AD-05BE-463B-82A3-E555D2AACDFE}"/>
                </a:ext>
              </a:extLst>
            </p:cNvPr>
            <p:cNvSpPr>
              <a:spLocks noChangeShapeType="1"/>
            </p:cNvSpPr>
            <p:nvPr/>
          </p:nvSpPr>
          <p:spPr bwMode="auto">
            <a:xfrm flipH="1">
              <a:off x="6600" y="5418"/>
              <a:ext cx="2160"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4050" name="文本框 1073742866">
              <a:extLst>
                <a:ext uri="{FF2B5EF4-FFF2-40B4-BE49-F238E27FC236}">
                  <a16:creationId xmlns:a16="http://schemas.microsoft.com/office/drawing/2014/main" id="{4666550C-2EAC-45CC-BD88-6E62054ED87A}"/>
                </a:ext>
              </a:extLst>
            </p:cNvPr>
            <p:cNvSpPr txBox="1">
              <a:spLocks noChangeArrowheads="1"/>
            </p:cNvSpPr>
            <p:nvPr/>
          </p:nvSpPr>
          <p:spPr bwMode="auto">
            <a:xfrm>
              <a:off x="8820" y="6042"/>
              <a:ext cx="900" cy="6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a:t>退出命令</a:t>
              </a:r>
            </a:p>
            <a:p>
              <a:endParaRPr lang="zh-CN" altLang="en-US"/>
            </a:p>
          </p:txBody>
        </p:sp>
        <p:sp>
          <p:nvSpPr>
            <p:cNvPr id="44053" name="文本框 1073742869">
              <a:extLst>
                <a:ext uri="{FF2B5EF4-FFF2-40B4-BE49-F238E27FC236}">
                  <a16:creationId xmlns:a16="http://schemas.microsoft.com/office/drawing/2014/main" id="{6084C242-2E0B-4850-B9FF-DAA273D4C62F}"/>
                </a:ext>
              </a:extLst>
            </p:cNvPr>
            <p:cNvSpPr txBox="1">
              <a:spLocks noChangeArrowheads="1"/>
            </p:cNvSpPr>
            <p:nvPr/>
          </p:nvSpPr>
          <p:spPr bwMode="auto">
            <a:xfrm>
              <a:off x="7347" y="6356"/>
              <a:ext cx="1080" cy="6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转义字符</a:t>
              </a:r>
            </a:p>
            <a:p>
              <a:endParaRPr lang="zh-CN" altLang="en-US" dirty="0"/>
            </a:p>
          </p:txBody>
        </p:sp>
        <p:sp>
          <p:nvSpPr>
            <p:cNvPr id="44054" name="文本框 1073742870">
              <a:extLst>
                <a:ext uri="{FF2B5EF4-FFF2-40B4-BE49-F238E27FC236}">
                  <a16:creationId xmlns:a16="http://schemas.microsoft.com/office/drawing/2014/main" id="{2EA674B2-4C56-4AA0-9874-D58085FBAD6A}"/>
                </a:ext>
              </a:extLst>
            </p:cNvPr>
            <p:cNvSpPr txBox="1">
              <a:spLocks noChangeArrowheads="1"/>
            </p:cNvSpPr>
            <p:nvPr/>
          </p:nvSpPr>
          <p:spPr bwMode="auto">
            <a:xfrm>
              <a:off x="6331" y="6884"/>
              <a:ext cx="720" cy="100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命令执行结束</a:t>
              </a:r>
            </a:p>
            <a:p>
              <a:endParaRPr lang="zh-CN" altLang="en-US" dirty="0"/>
            </a:p>
          </p:txBody>
        </p:sp>
        <p:sp>
          <p:nvSpPr>
            <p:cNvPr id="44051" name="直接连接符 1073742867">
              <a:extLst>
                <a:ext uri="{FF2B5EF4-FFF2-40B4-BE49-F238E27FC236}">
                  <a16:creationId xmlns:a16="http://schemas.microsoft.com/office/drawing/2014/main" id="{4996A198-C313-4761-99E5-934F42C5ED18}"/>
                </a:ext>
              </a:extLst>
            </p:cNvPr>
            <p:cNvSpPr>
              <a:spLocks noChangeShapeType="1"/>
            </p:cNvSpPr>
            <p:nvPr/>
          </p:nvSpPr>
          <p:spPr bwMode="auto">
            <a:xfrm>
              <a:off x="6600" y="6510"/>
              <a:ext cx="1620" cy="62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4052" name="直接连接符 1073742868">
              <a:extLst>
                <a:ext uri="{FF2B5EF4-FFF2-40B4-BE49-F238E27FC236}">
                  <a16:creationId xmlns:a16="http://schemas.microsoft.com/office/drawing/2014/main" id="{BDC8031A-452B-46F9-A787-435D910F32C0}"/>
                </a:ext>
              </a:extLst>
            </p:cNvPr>
            <p:cNvSpPr>
              <a:spLocks noChangeShapeType="1"/>
            </p:cNvSpPr>
            <p:nvPr/>
          </p:nvSpPr>
          <p:spPr bwMode="auto">
            <a:xfrm flipH="1" flipV="1">
              <a:off x="6600" y="6666"/>
              <a:ext cx="1080" cy="46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4043" name="直接连接符 1073742859">
              <a:extLst>
                <a:ext uri="{FF2B5EF4-FFF2-40B4-BE49-F238E27FC236}">
                  <a16:creationId xmlns:a16="http://schemas.microsoft.com/office/drawing/2014/main" id="{94CE20A4-D27A-4649-9633-CD0837A5B451}"/>
                </a:ext>
              </a:extLst>
            </p:cNvPr>
            <p:cNvSpPr>
              <a:spLocks noChangeShapeType="1"/>
            </p:cNvSpPr>
            <p:nvPr/>
          </p:nvSpPr>
          <p:spPr bwMode="auto">
            <a:xfrm flipH="1">
              <a:off x="4620" y="6822"/>
              <a:ext cx="720" cy="31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4038" name="矩形 1073742854">
              <a:extLst>
                <a:ext uri="{FF2B5EF4-FFF2-40B4-BE49-F238E27FC236}">
                  <a16:creationId xmlns:a16="http://schemas.microsoft.com/office/drawing/2014/main" id="{1AF50DBC-9A93-4D7A-B90F-74B9F468FBFA}"/>
                </a:ext>
              </a:extLst>
            </p:cNvPr>
            <p:cNvSpPr>
              <a:spLocks noChangeArrowheads="1"/>
            </p:cNvSpPr>
            <p:nvPr/>
          </p:nvSpPr>
          <p:spPr bwMode="auto">
            <a:xfrm>
              <a:off x="5340" y="6354"/>
              <a:ext cx="1261" cy="468"/>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命令模式</a:t>
              </a:r>
            </a:p>
            <a:p>
              <a:endParaRPr lang="zh-CN" altLang="en-US" dirty="0"/>
            </a:p>
          </p:txBody>
        </p:sp>
      </p:grpSp>
      <p:sp>
        <p:nvSpPr>
          <p:cNvPr id="44055" name="文本框 3">
            <a:extLst>
              <a:ext uri="{FF2B5EF4-FFF2-40B4-BE49-F238E27FC236}">
                <a16:creationId xmlns:a16="http://schemas.microsoft.com/office/drawing/2014/main" id="{4F0DA7A8-8943-4595-8170-97DAFA7CDC39}"/>
              </a:ext>
            </a:extLst>
          </p:cNvPr>
          <p:cNvSpPr txBox="1">
            <a:spLocks noChangeArrowheads="1"/>
          </p:cNvSpPr>
          <p:nvPr/>
        </p:nvSpPr>
        <p:spPr bwMode="auto">
          <a:xfrm>
            <a:off x="4822237" y="4342080"/>
            <a:ext cx="286007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-22 vi工作模式转换图</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标题 1">
            <a:extLst>
              <a:ext uri="{FF2B5EF4-FFF2-40B4-BE49-F238E27FC236}">
                <a16:creationId xmlns:a16="http://schemas.microsoft.com/office/drawing/2014/main" id="{E5F52524-3DED-4D4B-8E48-65C876EB91E5}"/>
              </a:ext>
            </a:extLst>
          </p:cNvPr>
          <p:cNvSpPr>
            <a:spLocks noGrp="1" noChangeArrowheads="1"/>
          </p:cNvSpPr>
          <p:nvPr>
            <p:ph type="title"/>
          </p:nvPr>
        </p:nvSpPr>
        <p:spPr>
          <a:xfrm>
            <a:off x="2592925" y="624110"/>
            <a:ext cx="8911687" cy="865643"/>
          </a:xfrm>
        </p:spPr>
        <p:txBody>
          <a:bodyPr>
            <a:normAutofit/>
          </a:bodyPr>
          <a:lstStyle/>
          <a:p>
            <a:r>
              <a:rPr lang="en-US" altLang="zh-CN" sz="3200" dirty="0"/>
              <a:t>5</a:t>
            </a:r>
            <a:r>
              <a:rPr lang="zh-CN" altLang="en-US" sz="3200" dirty="0"/>
              <a:t>.2.4 vi编辑器的基本应用</a:t>
            </a:r>
          </a:p>
        </p:txBody>
      </p:sp>
      <p:sp>
        <p:nvSpPr>
          <p:cNvPr id="45058" name="内容占位符 2">
            <a:extLst>
              <a:ext uri="{FF2B5EF4-FFF2-40B4-BE49-F238E27FC236}">
                <a16:creationId xmlns:a16="http://schemas.microsoft.com/office/drawing/2014/main" id="{0BB659A4-791F-4014-A5B4-32CA9FFADD9B}"/>
              </a:ext>
            </a:extLst>
          </p:cNvPr>
          <p:cNvSpPr>
            <a:spLocks noGrp="1" noChangeArrowheads="1"/>
          </p:cNvSpPr>
          <p:nvPr>
            <p:ph idx="1"/>
          </p:nvPr>
        </p:nvSpPr>
        <p:spPr>
          <a:xfrm>
            <a:off x="1682766" y="1345915"/>
            <a:ext cx="9927031" cy="1213285"/>
          </a:xfrm>
        </p:spPr>
        <p:txBody>
          <a:bodyPr>
            <a:normAutofit/>
          </a:bodyPr>
          <a:lstStyle/>
          <a:p>
            <a:pPr>
              <a:lnSpc>
                <a:spcPct val="150000"/>
              </a:lnSpc>
            </a:pPr>
            <a:r>
              <a:rPr lang="zh-CN" altLang="en-US" sz="2400" dirty="0"/>
              <a:t>vi编辑器的文本编辑及修改等操作通过普通键盘就可以完成，不支持鼠标操作。vi的命令是严格区分大小写的。</a:t>
            </a:r>
            <a:r>
              <a:rPr lang="en-US" altLang="zh-CN" sz="2400" dirty="0"/>
              <a:t>vi</a:t>
            </a:r>
            <a:r>
              <a:rPr lang="zh-CN" altLang="en-US" sz="2400" dirty="0"/>
              <a:t>编辑器的基本应用包括：</a:t>
            </a:r>
          </a:p>
          <a:p>
            <a:pPr>
              <a:lnSpc>
                <a:spcPct val="150000"/>
              </a:lnSpc>
            </a:pPr>
            <a:endParaRPr lang="zh-CN" altLang="en-US" sz="2400" dirty="0"/>
          </a:p>
        </p:txBody>
      </p:sp>
      <p:sp>
        <p:nvSpPr>
          <p:cNvPr id="4" name="标题 1">
            <a:extLst>
              <a:ext uri="{FF2B5EF4-FFF2-40B4-BE49-F238E27FC236}">
                <a16:creationId xmlns:a16="http://schemas.microsoft.com/office/drawing/2014/main" id="{EB21EBAB-2598-4B26-A956-FBEB8B16D87C}"/>
              </a:ext>
            </a:extLst>
          </p:cNvPr>
          <p:cNvSpPr txBox="1">
            <a:spLocks noChangeArrowheads="1"/>
          </p:cNvSpPr>
          <p:nvPr/>
        </p:nvSpPr>
        <p:spPr>
          <a:xfrm>
            <a:off x="2147424" y="2703038"/>
            <a:ext cx="4602698" cy="379247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150000"/>
              </a:lnSpc>
            </a:pPr>
            <a:r>
              <a:rPr lang="zh-CN" altLang="en-US" sz="2400" dirty="0"/>
              <a:t>1、添加文本</a:t>
            </a:r>
            <a:endParaRPr lang="en-US" altLang="zh-CN" sz="2400" dirty="0"/>
          </a:p>
          <a:p>
            <a:pPr>
              <a:lnSpc>
                <a:spcPct val="150000"/>
              </a:lnSpc>
            </a:pPr>
            <a:r>
              <a:rPr lang="en-US" altLang="zh-CN" sz="2400" dirty="0"/>
              <a:t>2</a:t>
            </a:r>
            <a:r>
              <a:rPr lang="zh-CN" altLang="en-US" sz="2400" dirty="0"/>
              <a:t>、删除文本</a:t>
            </a:r>
            <a:endParaRPr lang="en-US" altLang="zh-CN" sz="2400" dirty="0"/>
          </a:p>
          <a:p>
            <a:pPr>
              <a:lnSpc>
                <a:spcPct val="150000"/>
              </a:lnSpc>
            </a:pPr>
            <a:r>
              <a:rPr lang="en-US" altLang="zh-CN" sz="2400" dirty="0"/>
              <a:t>3</a:t>
            </a:r>
            <a:r>
              <a:rPr lang="zh-CN" altLang="en-US" sz="2400" dirty="0"/>
              <a:t>、文本的替换和修改</a:t>
            </a:r>
            <a:endParaRPr lang="en-US" altLang="zh-CN" sz="2400" dirty="0"/>
          </a:p>
          <a:p>
            <a:pPr>
              <a:lnSpc>
                <a:spcPct val="150000"/>
              </a:lnSpc>
            </a:pPr>
            <a:r>
              <a:rPr lang="en-US" altLang="zh-CN" sz="2400" dirty="0"/>
              <a:t>4</a:t>
            </a:r>
            <a:r>
              <a:rPr lang="zh-CN" altLang="en-US" sz="2400" dirty="0"/>
              <a:t>、文本的剪切、拷贝、粘贴</a:t>
            </a:r>
            <a:endParaRPr lang="en-US" altLang="zh-CN" sz="2400" dirty="0"/>
          </a:p>
          <a:p>
            <a:pPr>
              <a:lnSpc>
                <a:spcPct val="150000"/>
              </a:lnSpc>
            </a:pPr>
            <a:r>
              <a:rPr lang="zh-CN" altLang="en-US" sz="2400" dirty="0"/>
              <a:t>5、撤销与重复执行</a:t>
            </a:r>
            <a:endParaRPr lang="en-US" altLang="zh-CN" sz="2400" dirty="0"/>
          </a:p>
          <a:p>
            <a:pPr>
              <a:lnSpc>
                <a:spcPct val="150000"/>
              </a:lnSpc>
            </a:pPr>
            <a:r>
              <a:rPr lang="en-US" altLang="zh-CN" sz="2400" dirty="0"/>
              <a:t>6</a:t>
            </a:r>
            <a:r>
              <a:rPr lang="zh-CN" altLang="en-US" sz="2400" dirty="0"/>
              <a:t>、全文范围的字符查找与替换</a:t>
            </a:r>
          </a:p>
        </p:txBody>
      </p:sp>
      <p:sp>
        <p:nvSpPr>
          <p:cNvPr id="2" name="文本框 1">
            <a:extLst>
              <a:ext uri="{FF2B5EF4-FFF2-40B4-BE49-F238E27FC236}">
                <a16:creationId xmlns:a16="http://schemas.microsoft.com/office/drawing/2014/main" id="{CB8348CC-47A4-4F7A-B812-5728F81A9628}"/>
              </a:ext>
            </a:extLst>
          </p:cNvPr>
          <p:cNvSpPr txBox="1"/>
          <p:nvPr/>
        </p:nvSpPr>
        <p:spPr>
          <a:xfrm>
            <a:off x="7048768" y="2716332"/>
            <a:ext cx="4804881" cy="3225178"/>
          </a:xfrm>
          <a:prstGeom prst="rect">
            <a:avLst/>
          </a:prstGeom>
          <a:noFill/>
        </p:spPr>
        <p:txBody>
          <a:bodyPr wrap="square" rtlCol="0">
            <a:spAutoFit/>
          </a:bodyPr>
          <a:lstStyle/>
          <a:p>
            <a:pPr>
              <a:lnSpc>
                <a:spcPct val="150000"/>
              </a:lnSpc>
            </a:pPr>
            <a:r>
              <a:rPr lang="en-US" altLang="zh-CN" sz="2400" dirty="0">
                <a:solidFill>
                  <a:schemeClr val="tx1">
                    <a:lumMod val="85000"/>
                    <a:lumOff val="15000"/>
                  </a:schemeClr>
                </a:solidFill>
                <a:latin typeface="+mj-lt"/>
                <a:ea typeface="+mj-ea"/>
                <a:cs typeface="+mj-cs"/>
              </a:rPr>
              <a:t>7</a:t>
            </a:r>
            <a:r>
              <a:rPr lang="zh-CN" altLang="en-US" sz="2400" dirty="0">
                <a:solidFill>
                  <a:schemeClr val="tx1">
                    <a:lumMod val="85000"/>
                    <a:lumOff val="15000"/>
                  </a:schemeClr>
                </a:solidFill>
                <a:latin typeface="+mj-lt"/>
                <a:ea typeface="+mj-ea"/>
                <a:cs typeface="+mj-cs"/>
              </a:rPr>
              <a:t>、保存与退出命令</a:t>
            </a:r>
          </a:p>
          <a:p>
            <a:pPr>
              <a:lnSpc>
                <a:spcPct val="150000"/>
              </a:lnSpc>
            </a:pPr>
            <a:r>
              <a:rPr lang="en-US" altLang="zh-CN" sz="2400" dirty="0">
                <a:solidFill>
                  <a:schemeClr val="tx1">
                    <a:lumMod val="85000"/>
                    <a:lumOff val="15000"/>
                  </a:schemeClr>
                </a:solidFill>
                <a:latin typeface="+mj-lt"/>
                <a:ea typeface="+mj-ea"/>
                <a:cs typeface="+mj-cs"/>
              </a:rPr>
              <a:t>8</a:t>
            </a:r>
            <a:r>
              <a:rPr lang="zh-CN" altLang="en-US" sz="2400" dirty="0">
                <a:solidFill>
                  <a:schemeClr val="tx1">
                    <a:lumMod val="85000"/>
                    <a:lumOff val="15000"/>
                  </a:schemeClr>
                </a:solidFill>
                <a:latin typeface="+mj-lt"/>
                <a:ea typeface="+mj-ea"/>
                <a:cs typeface="+mj-cs"/>
              </a:rPr>
              <a:t>、高级应用</a:t>
            </a:r>
            <a:r>
              <a:rPr lang="en-US" altLang="zh-CN" sz="2400" dirty="0">
                <a:solidFill>
                  <a:schemeClr val="tx1">
                    <a:lumMod val="85000"/>
                    <a:lumOff val="15000"/>
                  </a:schemeClr>
                </a:solidFill>
                <a:latin typeface="+mj-lt"/>
                <a:ea typeface="+mj-ea"/>
                <a:cs typeface="+mj-cs"/>
              </a:rPr>
              <a:t>——</a:t>
            </a:r>
            <a:r>
              <a:rPr lang="zh-CN" altLang="en-US" sz="2400" dirty="0">
                <a:solidFill>
                  <a:schemeClr val="tx1">
                    <a:lumMod val="85000"/>
                    <a:lumOff val="15000"/>
                  </a:schemeClr>
                </a:solidFill>
                <a:latin typeface="+mj-lt"/>
                <a:ea typeface="+mj-ea"/>
                <a:cs typeface="+mj-cs"/>
              </a:rPr>
              <a:t>多窗口编辑</a:t>
            </a:r>
            <a:endParaRPr lang="en-US" altLang="zh-CN" sz="2400" dirty="0">
              <a:solidFill>
                <a:schemeClr val="tx1">
                  <a:lumMod val="85000"/>
                  <a:lumOff val="15000"/>
                </a:schemeClr>
              </a:solidFill>
              <a:latin typeface="+mj-lt"/>
              <a:ea typeface="+mj-ea"/>
              <a:cs typeface="+mj-cs"/>
            </a:endParaRPr>
          </a:p>
          <a:p>
            <a:pPr>
              <a:lnSpc>
                <a:spcPct val="150000"/>
              </a:lnSpc>
            </a:pPr>
            <a:r>
              <a:rPr lang="en-US" altLang="zh-CN" sz="2400" dirty="0">
                <a:solidFill>
                  <a:schemeClr val="tx1">
                    <a:lumMod val="85000"/>
                    <a:lumOff val="15000"/>
                  </a:schemeClr>
                </a:solidFill>
                <a:latin typeface="+mj-lt"/>
                <a:ea typeface="+mj-ea"/>
                <a:cs typeface="+mj-cs"/>
              </a:rPr>
              <a:t>9</a:t>
            </a:r>
            <a:r>
              <a:rPr lang="zh-CN" altLang="en-US" sz="2400" dirty="0">
                <a:solidFill>
                  <a:schemeClr val="tx1">
                    <a:lumMod val="85000"/>
                    <a:lumOff val="15000"/>
                  </a:schemeClr>
                </a:solidFill>
                <a:latin typeface="+mj-lt"/>
                <a:ea typeface="+mj-ea"/>
                <a:cs typeface="+mj-cs"/>
              </a:rPr>
              <a:t>、高级应用</a:t>
            </a:r>
            <a:r>
              <a:rPr lang="en-US" altLang="zh-CN" sz="2400" dirty="0">
                <a:solidFill>
                  <a:schemeClr val="tx1">
                    <a:lumMod val="85000"/>
                    <a:lumOff val="15000"/>
                  </a:schemeClr>
                </a:solidFill>
                <a:latin typeface="+mj-lt"/>
                <a:ea typeface="+mj-ea"/>
                <a:cs typeface="+mj-cs"/>
              </a:rPr>
              <a:t>——</a:t>
            </a:r>
            <a:r>
              <a:rPr lang="zh-CN" altLang="en-US" sz="2400" dirty="0">
                <a:solidFill>
                  <a:schemeClr val="tx1">
                    <a:lumMod val="85000"/>
                    <a:lumOff val="15000"/>
                  </a:schemeClr>
                </a:solidFill>
                <a:latin typeface="+mj-lt"/>
                <a:ea typeface="+mj-ea"/>
                <a:cs typeface="+mj-cs"/>
              </a:rPr>
              <a:t>区域复制</a:t>
            </a:r>
            <a:endParaRPr lang="en-US" altLang="zh-CN" sz="2400" dirty="0">
              <a:solidFill>
                <a:schemeClr val="tx1">
                  <a:lumMod val="85000"/>
                  <a:lumOff val="15000"/>
                </a:schemeClr>
              </a:solidFill>
              <a:latin typeface="+mj-lt"/>
              <a:ea typeface="+mj-ea"/>
              <a:cs typeface="+mj-cs"/>
            </a:endParaRPr>
          </a:p>
          <a:p>
            <a:pPr>
              <a:lnSpc>
                <a:spcPct val="150000"/>
              </a:lnSpc>
            </a:pPr>
            <a:r>
              <a:rPr lang="en-US" altLang="zh-CN" sz="2400" dirty="0">
                <a:solidFill>
                  <a:schemeClr val="tx1">
                    <a:lumMod val="85000"/>
                    <a:lumOff val="15000"/>
                  </a:schemeClr>
                </a:solidFill>
                <a:latin typeface="+mj-lt"/>
                <a:ea typeface="+mj-ea"/>
                <a:cs typeface="+mj-cs"/>
              </a:rPr>
              <a:t>10</a:t>
            </a:r>
            <a:r>
              <a:rPr lang="zh-CN" altLang="en-US" sz="2400" dirty="0">
                <a:solidFill>
                  <a:schemeClr val="tx1">
                    <a:lumMod val="85000"/>
                    <a:lumOff val="15000"/>
                  </a:schemeClr>
                </a:solidFill>
                <a:latin typeface="+mj-lt"/>
                <a:ea typeface="+mj-ea"/>
                <a:cs typeface="+mj-cs"/>
              </a:rPr>
              <a:t>、高级应用</a:t>
            </a:r>
            <a:r>
              <a:rPr lang="en-US" altLang="zh-CN" sz="2400" dirty="0">
                <a:solidFill>
                  <a:schemeClr val="tx1">
                    <a:lumMod val="85000"/>
                    <a:lumOff val="15000"/>
                  </a:schemeClr>
                </a:solidFill>
                <a:latin typeface="+mj-lt"/>
                <a:ea typeface="+mj-ea"/>
                <a:cs typeface="+mj-cs"/>
              </a:rPr>
              <a:t>——</a:t>
            </a:r>
            <a:r>
              <a:rPr lang="zh-CN" altLang="en-US" sz="2400" dirty="0">
                <a:solidFill>
                  <a:schemeClr val="tx1">
                    <a:lumMod val="85000"/>
                    <a:lumOff val="15000"/>
                  </a:schemeClr>
                </a:solidFill>
                <a:latin typeface="+mj-lt"/>
                <a:ea typeface="+mj-ea"/>
                <a:cs typeface="+mj-cs"/>
              </a:rPr>
              <a:t>在</a:t>
            </a:r>
            <a:r>
              <a:rPr lang="en-US" altLang="zh-CN" sz="2400" dirty="0">
                <a:solidFill>
                  <a:schemeClr val="tx1">
                    <a:lumMod val="85000"/>
                    <a:lumOff val="15000"/>
                  </a:schemeClr>
                </a:solidFill>
                <a:latin typeface="+mj-lt"/>
                <a:ea typeface="+mj-ea"/>
                <a:cs typeface="+mj-cs"/>
              </a:rPr>
              <a:t>vi</a:t>
            </a:r>
            <a:r>
              <a:rPr lang="zh-CN" altLang="en-US" sz="2400" dirty="0">
                <a:solidFill>
                  <a:schemeClr val="tx1">
                    <a:lumMod val="85000"/>
                    <a:lumOff val="15000"/>
                  </a:schemeClr>
                </a:solidFill>
                <a:latin typeface="+mj-lt"/>
                <a:ea typeface="+mj-ea"/>
                <a:cs typeface="+mj-cs"/>
              </a:rPr>
              <a:t>中实现与 </a:t>
            </a:r>
            <a:endParaRPr lang="en-US" altLang="zh-CN" sz="2400" dirty="0">
              <a:solidFill>
                <a:schemeClr val="tx1">
                  <a:lumMod val="85000"/>
                  <a:lumOff val="15000"/>
                </a:schemeClr>
              </a:solidFill>
              <a:latin typeface="+mj-lt"/>
              <a:ea typeface="+mj-ea"/>
              <a:cs typeface="+mj-cs"/>
            </a:endParaRPr>
          </a:p>
          <a:p>
            <a:pPr>
              <a:lnSpc>
                <a:spcPct val="150000"/>
              </a:lnSpc>
            </a:pPr>
            <a:r>
              <a:rPr lang="en-US" altLang="zh-CN" sz="2400" dirty="0">
                <a:solidFill>
                  <a:schemeClr val="tx1">
                    <a:lumMod val="85000"/>
                    <a:lumOff val="15000"/>
                  </a:schemeClr>
                </a:solidFill>
                <a:latin typeface="+mj-lt"/>
                <a:ea typeface="+mj-ea"/>
                <a:cs typeface="+mj-cs"/>
              </a:rPr>
              <a:t>                              Shell</a:t>
            </a:r>
            <a:r>
              <a:rPr lang="zh-CN" altLang="en-US" sz="2400" dirty="0">
                <a:solidFill>
                  <a:schemeClr val="tx1">
                    <a:lumMod val="85000"/>
                    <a:lumOff val="15000"/>
                  </a:schemeClr>
                </a:solidFill>
                <a:latin typeface="+mj-lt"/>
                <a:ea typeface="+mj-ea"/>
                <a:cs typeface="+mj-cs"/>
              </a:rPr>
              <a:t>的交互</a:t>
            </a:r>
            <a:endParaRPr lang="en-US" altLang="zh-CN" sz="2400" dirty="0">
              <a:solidFill>
                <a:schemeClr val="tx1">
                  <a:lumMod val="85000"/>
                  <a:lumOff val="15000"/>
                </a:schemeClr>
              </a:solidFill>
              <a:latin typeface="+mj-lt"/>
              <a:ea typeface="+mj-ea"/>
              <a:cs typeface="+mj-cs"/>
            </a:endParaRPr>
          </a:p>
          <a:p>
            <a:pPr>
              <a:lnSpc>
                <a:spcPct val="150000"/>
              </a:lnSpc>
            </a:pPr>
            <a:endParaRPr lang="zh-CN" alt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EB21EBAB-2598-4B26-A956-FBEB8B16D87C}"/>
              </a:ext>
            </a:extLst>
          </p:cNvPr>
          <p:cNvSpPr txBox="1">
            <a:spLocks noChangeArrowheads="1"/>
          </p:cNvSpPr>
          <p:nvPr/>
        </p:nvSpPr>
        <p:spPr>
          <a:xfrm>
            <a:off x="2592924" y="773507"/>
            <a:ext cx="8911687" cy="567692"/>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CN" altLang="en-US" sz="2400" dirty="0"/>
              <a:t>1、添加文本</a:t>
            </a:r>
          </a:p>
        </p:txBody>
      </p:sp>
      <p:sp>
        <p:nvSpPr>
          <p:cNvPr id="5" name="内容占位符 2">
            <a:extLst>
              <a:ext uri="{FF2B5EF4-FFF2-40B4-BE49-F238E27FC236}">
                <a16:creationId xmlns:a16="http://schemas.microsoft.com/office/drawing/2014/main" id="{45655097-6DEF-4DDA-B840-034119B7CE49}"/>
              </a:ext>
            </a:extLst>
          </p:cNvPr>
          <p:cNvSpPr txBox="1">
            <a:spLocks noChangeArrowheads="1"/>
          </p:cNvSpPr>
          <p:nvPr/>
        </p:nvSpPr>
        <p:spPr>
          <a:xfrm>
            <a:off x="2318371" y="1565129"/>
            <a:ext cx="8915400" cy="1625931"/>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nSpc>
                <a:spcPct val="150000"/>
              </a:lnSpc>
            </a:pPr>
            <a:r>
              <a:rPr lang="zh-CN" altLang="en-US" sz="2400" dirty="0"/>
              <a:t>在输入文本内容之前，首先要确定光标停留的位置，也就是即将要输入的位置。然后执行插入命令，进入插入模式，才能在屏幕上显示输入的内容。</a:t>
            </a:r>
          </a:p>
        </p:txBody>
      </p:sp>
      <p:sp>
        <p:nvSpPr>
          <p:cNvPr id="10" name="标题 1">
            <a:extLst>
              <a:ext uri="{FF2B5EF4-FFF2-40B4-BE49-F238E27FC236}">
                <a16:creationId xmlns:a16="http://schemas.microsoft.com/office/drawing/2014/main" id="{4702F4F1-0100-454C-8C96-2A60C04D412D}"/>
              </a:ext>
            </a:extLst>
          </p:cNvPr>
          <p:cNvSpPr txBox="1">
            <a:spLocks noChangeArrowheads="1"/>
          </p:cNvSpPr>
          <p:nvPr/>
        </p:nvSpPr>
        <p:spPr>
          <a:xfrm>
            <a:off x="2592923" y="3604363"/>
            <a:ext cx="8911687" cy="1437149"/>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150000"/>
              </a:lnSpc>
            </a:pPr>
            <a:r>
              <a:rPr lang="zh-CN" altLang="en-US" sz="2400" dirty="0"/>
              <a:t>（1）光标的移动和定位</a:t>
            </a:r>
            <a:endParaRPr lang="en-US" altLang="zh-CN" sz="2400" dirty="0"/>
          </a:p>
          <a:p>
            <a:pPr>
              <a:lnSpc>
                <a:spcPct val="150000"/>
              </a:lnSpc>
            </a:pPr>
            <a:r>
              <a:rPr lang="zh-CN" altLang="en-US" sz="2400" dirty="0"/>
              <a:t>（</a:t>
            </a:r>
            <a:r>
              <a:rPr lang="en-US" altLang="zh-CN" sz="2400" dirty="0"/>
              <a:t>2</a:t>
            </a:r>
            <a:r>
              <a:rPr lang="zh-CN" altLang="en-US" sz="2400" dirty="0"/>
              <a:t>）常用的插入命令</a:t>
            </a:r>
          </a:p>
        </p:txBody>
      </p:sp>
    </p:spTree>
    <p:extLst>
      <p:ext uri="{BB962C8B-B14F-4D97-AF65-F5344CB8AC3E}">
        <p14:creationId xmlns:p14="http://schemas.microsoft.com/office/powerpoint/2010/main" val="14960604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内容占位符 2">
            <a:extLst>
              <a:ext uri="{FF2B5EF4-FFF2-40B4-BE49-F238E27FC236}">
                <a16:creationId xmlns:a16="http://schemas.microsoft.com/office/drawing/2014/main" id="{831B33F2-FC7B-4567-A903-EF24B5E24144}"/>
              </a:ext>
            </a:extLst>
          </p:cNvPr>
          <p:cNvSpPr>
            <a:spLocks noGrp="1" noChangeArrowheads="1"/>
          </p:cNvSpPr>
          <p:nvPr>
            <p:ph idx="1"/>
          </p:nvPr>
        </p:nvSpPr>
        <p:spPr>
          <a:xfrm>
            <a:off x="2106327" y="1455506"/>
            <a:ext cx="9061682" cy="4411038"/>
          </a:xfrm>
        </p:spPr>
        <p:txBody>
          <a:bodyPr>
            <a:normAutofit lnSpcReduction="10000"/>
          </a:bodyPr>
          <a:lstStyle/>
          <a:p>
            <a:pPr>
              <a:lnSpc>
                <a:spcPct val="150000"/>
              </a:lnSpc>
            </a:pPr>
            <a:r>
              <a:rPr lang="zh-CN" altLang="en-US" sz="2400" dirty="0"/>
              <a:t>光标的移动命令：</a:t>
            </a:r>
          </a:p>
          <a:p>
            <a:pPr lvl="1">
              <a:lnSpc>
                <a:spcPct val="150000"/>
              </a:lnSpc>
            </a:pPr>
            <a:r>
              <a:rPr lang="zh-CN" altLang="en-US" sz="2400" dirty="0"/>
              <a:t>h、j、k、l——光标向左、下、上、右移动一个字符</a:t>
            </a:r>
          </a:p>
          <a:p>
            <a:pPr lvl="1">
              <a:lnSpc>
                <a:spcPct val="150000"/>
              </a:lnSpc>
            </a:pPr>
            <a:r>
              <a:rPr lang="zh-CN" altLang="en-US" sz="2400" dirty="0"/>
              <a:t>w——以单词为单位向后移动光标</a:t>
            </a:r>
          </a:p>
          <a:p>
            <a:pPr lvl="1">
              <a:lnSpc>
                <a:spcPct val="150000"/>
              </a:lnSpc>
            </a:pPr>
            <a:r>
              <a:rPr lang="zh-CN" altLang="en-US" sz="2400" dirty="0"/>
              <a:t>b——以单词为单位向前移动光标</a:t>
            </a:r>
          </a:p>
          <a:p>
            <a:pPr lvl="1">
              <a:lnSpc>
                <a:spcPct val="150000"/>
              </a:lnSpc>
            </a:pPr>
            <a:r>
              <a:rPr lang="zh-CN" altLang="en-US" sz="2400" dirty="0"/>
              <a:t>e——光标移动到该单词的词尾</a:t>
            </a:r>
          </a:p>
          <a:p>
            <a:pPr lvl="1">
              <a:lnSpc>
                <a:spcPct val="150000"/>
              </a:lnSpc>
            </a:pPr>
            <a:r>
              <a:rPr lang="zh-CN" altLang="en-US" sz="2400" dirty="0"/>
              <a:t>（、）——光标移动到句首、句尾</a:t>
            </a:r>
          </a:p>
          <a:p>
            <a:pPr lvl="1">
              <a:lnSpc>
                <a:spcPct val="150000"/>
              </a:lnSpc>
            </a:pPr>
            <a:r>
              <a:rPr lang="zh-CN" altLang="en-US" sz="2400" dirty="0"/>
              <a:t>{、}——光标移动到段首、段尾</a:t>
            </a:r>
          </a:p>
        </p:txBody>
      </p:sp>
      <p:sp>
        <p:nvSpPr>
          <p:cNvPr id="2" name="文本框 1">
            <a:extLst>
              <a:ext uri="{FF2B5EF4-FFF2-40B4-BE49-F238E27FC236}">
                <a16:creationId xmlns:a16="http://schemas.microsoft.com/office/drawing/2014/main" id="{D47D97DB-7691-4330-A827-31397049C7D7}"/>
              </a:ext>
            </a:extLst>
          </p:cNvPr>
          <p:cNvSpPr txBox="1"/>
          <p:nvPr/>
        </p:nvSpPr>
        <p:spPr>
          <a:xfrm>
            <a:off x="2106327" y="667820"/>
            <a:ext cx="8363164" cy="461665"/>
          </a:xfrm>
          <a:prstGeom prst="rect">
            <a:avLst/>
          </a:prstGeom>
          <a:noFill/>
        </p:spPr>
        <p:txBody>
          <a:bodyPr wrap="square" rtlCol="0">
            <a:spAutoFit/>
          </a:bodyPr>
          <a:lstStyle/>
          <a:p>
            <a:r>
              <a:rPr lang="zh-CN" altLang="en-US" sz="2400" dirty="0"/>
              <a:t>（</a:t>
            </a:r>
            <a:r>
              <a:rPr lang="en-US" altLang="zh-CN" sz="2400" dirty="0"/>
              <a:t>1</a:t>
            </a:r>
            <a:r>
              <a:rPr lang="zh-CN" altLang="en-US" sz="2400" dirty="0"/>
              <a:t>）光标的移动和定位</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内容占位符 2">
            <a:extLst>
              <a:ext uri="{FF2B5EF4-FFF2-40B4-BE49-F238E27FC236}">
                <a16:creationId xmlns:a16="http://schemas.microsoft.com/office/drawing/2014/main" id="{1CA88D3B-FB2C-4CF3-A803-EBE4A69512C2}"/>
              </a:ext>
            </a:extLst>
          </p:cNvPr>
          <p:cNvSpPr>
            <a:spLocks noGrp="1" noChangeArrowheads="1"/>
          </p:cNvSpPr>
          <p:nvPr>
            <p:ph idx="1"/>
          </p:nvPr>
        </p:nvSpPr>
        <p:spPr>
          <a:xfrm>
            <a:off x="1798100" y="797959"/>
            <a:ext cx="9585665" cy="3777622"/>
          </a:xfrm>
        </p:spPr>
        <p:txBody>
          <a:bodyPr>
            <a:normAutofit fontScale="92500"/>
          </a:bodyPr>
          <a:lstStyle/>
          <a:p>
            <a:pPr>
              <a:lnSpc>
                <a:spcPct val="150000"/>
              </a:lnSpc>
            </a:pPr>
            <a:r>
              <a:rPr lang="zh-CN" altLang="en-US" sz="2400" dirty="0"/>
              <a:t>光标定位命令：</a:t>
            </a:r>
          </a:p>
          <a:p>
            <a:pPr lvl="1">
              <a:lnSpc>
                <a:spcPct val="150000"/>
              </a:lnSpc>
            </a:pPr>
            <a:r>
              <a:rPr lang="zh-CN" altLang="en-US" sz="2400" dirty="0"/>
              <a:t>$——光标移至行尾</a:t>
            </a:r>
          </a:p>
          <a:p>
            <a:pPr lvl="1">
              <a:lnSpc>
                <a:spcPct val="150000"/>
              </a:lnSpc>
            </a:pPr>
            <a:r>
              <a:rPr lang="zh-CN" altLang="en-US" sz="2400" dirty="0"/>
              <a:t>0——光标移至行首。（注意，这里是数字“零”，而非字母o）</a:t>
            </a:r>
          </a:p>
          <a:p>
            <a:pPr lvl="1">
              <a:lnSpc>
                <a:spcPct val="150000"/>
              </a:lnSpc>
            </a:pPr>
            <a:r>
              <a:rPr lang="zh-CN" altLang="en-US" sz="2400" dirty="0"/>
              <a:t>f字符——光标移至指定的字符下。</a:t>
            </a:r>
          </a:p>
          <a:p>
            <a:pPr lvl="1">
              <a:lnSpc>
                <a:spcPct val="150000"/>
              </a:lnSpc>
            </a:pPr>
            <a:r>
              <a:rPr lang="zh-CN" altLang="en-US" sz="2400" dirty="0"/>
              <a:t>[n]G——光标定位到第n行。其中，n为可选的数字。未指定n时，光标移动到最后一行。注意：[]代表可选项，其本身不是需要输入的字符。</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内容占位符 2">
            <a:extLst>
              <a:ext uri="{FF2B5EF4-FFF2-40B4-BE49-F238E27FC236}">
                <a16:creationId xmlns:a16="http://schemas.microsoft.com/office/drawing/2014/main" id="{A9EF13A9-B901-4B20-8849-5C67EAB15BCA}"/>
              </a:ext>
            </a:extLst>
          </p:cNvPr>
          <p:cNvSpPr>
            <a:spLocks noGrp="1" noChangeArrowheads="1"/>
          </p:cNvSpPr>
          <p:nvPr>
            <p:ph idx="1"/>
          </p:nvPr>
        </p:nvSpPr>
        <p:spPr>
          <a:xfrm>
            <a:off x="1654139" y="613023"/>
            <a:ext cx="9935110" cy="5345987"/>
          </a:xfrm>
        </p:spPr>
        <p:txBody>
          <a:bodyPr>
            <a:noAutofit/>
          </a:bodyPr>
          <a:lstStyle/>
          <a:p>
            <a:r>
              <a:rPr lang="zh-CN" altLang="en-US" sz="2400" dirty="0"/>
              <a:t>在命令模式下，键盘上某些键也可以实现对光标的定位和移动操作：</a:t>
            </a:r>
          </a:p>
          <a:p>
            <a:pPr lvl="1"/>
            <a:r>
              <a:rPr lang="zh-CN" altLang="en-US" sz="2400" dirty="0"/>
              <a:t>【home】——光标移动到行首</a:t>
            </a:r>
          </a:p>
          <a:p>
            <a:pPr lvl="1"/>
            <a:r>
              <a:rPr lang="zh-CN" altLang="en-US" sz="2400" dirty="0"/>
              <a:t>【end】——光标移动到行尾</a:t>
            </a:r>
          </a:p>
          <a:p>
            <a:pPr lvl="1"/>
            <a:r>
              <a:rPr lang="zh-CN" altLang="en-US" sz="2400" dirty="0"/>
              <a:t>【Pageup】——向上翻页</a:t>
            </a:r>
          </a:p>
          <a:p>
            <a:pPr lvl="1"/>
            <a:r>
              <a:rPr lang="zh-CN" altLang="en-US" sz="2400" dirty="0"/>
              <a:t>【Pagedown】——向下翻页</a:t>
            </a:r>
          </a:p>
          <a:p>
            <a:pPr lvl="1"/>
            <a:r>
              <a:rPr lang="zh-CN" altLang="en-US" sz="2400" dirty="0"/>
              <a:t>【Backspace】——光标前移一个字符</a:t>
            </a:r>
          </a:p>
          <a:p>
            <a:pPr lvl="1"/>
            <a:r>
              <a:rPr lang="zh-CN" altLang="en-US" sz="2400" dirty="0"/>
              <a:t>【Space】——光标后移一个字符</a:t>
            </a:r>
          </a:p>
          <a:p>
            <a:pPr lvl="1"/>
            <a:r>
              <a:rPr lang="zh-CN" altLang="en-US" sz="2400" dirty="0"/>
              <a:t>【Enter】——光标下移一个字符</a:t>
            </a:r>
          </a:p>
          <a:p>
            <a:pPr lvl="1"/>
            <a:r>
              <a:rPr lang="zh-CN" altLang="en-US" sz="2400" dirty="0"/>
              <a:t>小键盘中的箭头键（上、下、左、右）——光标按箭头方向上、下、左、右移动一个字符。</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030" name="Rectangle 72">
            <a:extLst>
              <a:ext uri="{FF2B5EF4-FFF2-40B4-BE49-F238E27FC236}">
                <a16:creationId xmlns:a16="http://schemas.microsoft.com/office/drawing/2014/main" id="{B2EC7880-C5D9-40A8-A6B0-3198AD07AD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1" name="Rectangle 74">
            <a:extLst>
              <a:ext uri="{FF2B5EF4-FFF2-40B4-BE49-F238E27FC236}">
                <a16:creationId xmlns:a16="http://schemas.microsoft.com/office/drawing/2014/main" id="{94543A62-A2AB-454A-878E-D3D9190D5F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 name="内容占位符 2">
            <a:extLst>
              <a:ext uri="{FF2B5EF4-FFF2-40B4-BE49-F238E27FC236}">
                <a16:creationId xmlns:a16="http://schemas.microsoft.com/office/drawing/2014/main" id="{29475774-6E8B-482C-92E9-FE1EABA861D3}"/>
              </a:ext>
            </a:extLst>
          </p:cNvPr>
          <p:cNvSpPr>
            <a:spLocks noGrp="1"/>
          </p:cNvSpPr>
          <p:nvPr>
            <p:ph idx="1"/>
          </p:nvPr>
        </p:nvSpPr>
        <p:spPr>
          <a:xfrm>
            <a:off x="576071" y="640080"/>
            <a:ext cx="4581555" cy="5252773"/>
          </a:xfrm>
        </p:spPr>
        <p:txBody>
          <a:bodyPr>
            <a:normAutofit fontScale="92500"/>
          </a:bodyPr>
          <a:lstStyle/>
          <a:p>
            <a:pPr>
              <a:lnSpc>
                <a:spcPct val="150000"/>
              </a:lnSpc>
            </a:pPr>
            <a:r>
              <a:rPr lang="en-US" altLang="zh-CN" sz="2400" dirty="0"/>
              <a:t>Ubuntu</a:t>
            </a:r>
            <a:r>
              <a:rPr lang="zh-CN" altLang="en-US" sz="2400" dirty="0"/>
              <a:t>将</a:t>
            </a:r>
            <a:r>
              <a:rPr lang="en-US" altLang="zh-CN" sz="2400" dirty="0"/>
              <a:t>LibreOffice</a:t>
            </a:r>
            <a:r>
              <a:rPr lang="zh-CN" altLang="en-US" sz="2400" dirty="0"/>
              <a:t>作为一个标准内置软件提供，</a:t>
            </a:r>
            <a:r>
              <a:rPr lang="en-US" altLang="zh-CN" sz="2400" dirty="0"/>
              <a:t>LibreOffice</a:t>
            </a:r>
            <a:r>
              <a:rPr lang="zh-CN" altLang="en-US" sz="2400" dirty="0"/>
              <a:t>的安装是在系统级完成的。</a:t>
            </a:r>
            <a:endParaRPr lang="en-US" altLang="zh-CN" sz="2400" dirty="0"/>
          </a:p>
          <a:p>
            <a:pPr>
              <a:lnSpc>
                <a:spcPct val="150000"/>
              </a:lnSpc>
            </a:pPr>
            <a:r>
              <a:rPr lang="zh-CN" altLang="en-US" sz="2400" dirty="0"/>
              <a:t>在</a:t>
            </a:r>
            <a:r>
              <a:rPr lang="en-US" altLang="zh-CN" sz="2400" dirty="0"/>
              <a:t>Gnome</a:t>
            </a:r>
            <a:r>
              <a:rPr lang="zh-CN" altLang="en-US" sz="2400" dirty="0"/>
              <a:t>桌面集成了</a:t>
            </a:r>
            <a:r>
              <a:rPr lang="en-US" altLang="zh-CN" sz="2400" dirty="0"/>
              <a:t>LibreOffice Writer</a:t>
            </a:r>
            <a:r>
              <a:rPr lang="zh-CN" altLang="en-US" sz="2400" dirty="0"/>
              <a:t>、</a:t>
            </a:r>
            <a:r>
              <a:rPr lang="en-US" altLang="zh-CN" sz="2400" dirty="0"/>
              <a:t>LibreOffice Impress</a:t>
            </a:r>
            <a:r>
              <a:rPr lang="zh-CN" altLang="en-US" sz="2400" dirty="0"/>
              <a:t>、</a:t>
            </a:r>
            <a:r>
              <a:rPr lang="en-US" altLang="zh-CN" sz="2400" dirty="0"/>
              <a:t>LibreOffice Calc</a:t>
            </a:r>
            <a:r>
              <a:rPr lang="zh-CN" altLang="en-US" sz="2400" dirty="0"/>
              <a:t>、</a:t>
            </a:r>
            <a:r>
              <a:rPr lang="en-US" altLang="zh-CN" sz="2400" dirty="0"/>
              <a:t>LibreOffice Draw</a:t>
            </a:r>
            <a:r>
              <a:rPr lang="zh-CN" altLang="en-US" sz="2400" dirty="0"/>
              <a:t>四个组件模块。</a:t>
            </a:r>
          </a:p>
        </p:txBody>
      </p:sp>
      <p:pic>
        <p:nvPicPr>
          <p:cNvPr id="1028" name="图片 1">
            <a:extLst>
              <a:ext uri="{FF2B5EF4-FFF2-40B4-BE49-F238E27FC236}">
                <a16:creationId xmlns:a16="http://schemas.microsoft.com/office/drawing/2014/main" id="{3378342C-27E8-4027-910F-AC2CCFFF6C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473" r="21928" b="2"/>
          <a:stretch/>
        </p:blipFill>
        <p:spPr bwMode="auto">
          <a:xfrm>
            <a:off x="5688035" y="640081"/>
            <a:ext cx="5885085" cy="444562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 name="Freeform 11">
            <a:extLst>
              <a:ext uri="{FF2B5EF4-FFF2-40B4-BE49-F238E27FC236}">
                <a16:creationId xmlns:a16="http://schemas.microsoft.com/office/drawing/2014/main" id="{50553464-41F1-4160-9D02-7C5EC7013B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文本框 39">
            <a:extLst>
              <a:ext uri="{FF2B5EF4-FFF2-40B4-BE49-F238E27FC236}">
                <a16:creationId xmlns:a16="http://schemas.microsoft.com/office/drawing/2014/main" id="{CCCB9C75-3194-489D-845C-5CC3F3B70B72}"/>
              </a:ext>
            </a:extLst>
          </p:cNvPr>
          <p:cNvSpPr txBox="1"/>
          <p:nvPr/>
        </p:nvSpPr>
        <p:spPr>
          <a:xfrm>
            <a:off x="5475408" y="5270911"/>
            <a:ext cx="6097712" cy="369332"/>
          </a:xfrm>
          <a:prstGeom prst="rect">
            <a:avLst/>
          </a:prstGeom>
          <a:noFill/>
        </p:spPr>
        <p:txBody>
          <a:bodyPr wrap="square">
            <a:spAutoFit/>
          </a:bodyPr>
          <a:lstStyle/>
          <a:p>
            <a:pPr indent="266700"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5-1 LibreOffice</a:t>
            </a:r>
            <a:r>
              <a:rPr lang="zh-CN" altLang="zh-CN" sz="1800" kern="100" dirty="0">
                <a:effectLst/>
                <a:latin typeface="Times New Roman" panose="02020603050405020304" pitchFamily="18" charset="0"/>
                <a:ea typeface="宋体" panose="02010600030101010101" pitchFamily="2" charset="-122"/>
              </a:rPr>
              <a:t>内置的组件</a:t>
            </a:r>
          </a:p>
        </p:txBody>
      </p:sp>
    </p:spTree>
    <p:extLst>
      <p:ext uri="{BB962C8B-B14F-4D97-AF65-F5344CB8AC3E}">
        <p14:creationId xmlns:p14="http://schemas.microsoft.com/office/powerpoint/2010/main" val="3252912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内容占位符 2">
            <a:extLst>
              <a:ext uri="{FF2B5EF4-FFF2-40B4-BE49-F238E27FC236}">
                <a16:creationId xmlns:a16="http://schemas.microsoft.com/office/drawing/2014/main" id="{9601F784-BC03-4FA8-A520-68F398A4BF2D}"/>
              </a:ext>
            </a:extLst>
          </p:cNvPr>
          <p:cNvSpPr>
            <a:spLocks noGrp="1" noChangeArrowheads="1"/>
          </p:cNvSpPr>
          <p:nvPr>
            <p:ph idx="1"/>
          </p:nvPr>
        </p:nvSpPr>
        <p:spPr>
          <a:xfrm>
            <a:off x="1757004" y="366444"/>
            <a:ext cx="9493197" cy="5818598"/>
          </a:xfrm>
        </p:spPr>
        <p:txBody>
          <a:bodyPr>
            <a:noAutofit/>
          </a:bodyPr>
          <a:lstStyle/>
          <a:p>
            <a:pPr>
              <a:lnSpc>
                <a:spcPct val="150000"/>
              </a:lnSpc>
            </a:pPr>
            <a:r>
              <a:rPr lang="zh-CN" altLang="en-US" sz="2400" dirty="0"/>
              <a:t>屏幕的滚动</a:t>
            </a:r>
          </a:p>
          <a:p>
            <a:pPr lvl="1">
              <a:lnSpc>
                <a:spcPct val="150000"/>
              </a:lnSpc>
            </a:pPr>
            <a:r>
              <a:rPr lang="zh-CN" altLang="en-US" sz="2400" dirty="0"/>
              <a:t>当文件比较大时，想要快速的定位到指定的页时，就需要进行屏幕的滚动操作。除了单击【Pageup】、【Pagedown】键进行向上翻页和向下翻页外，还可以使用滚屏命令进行操作。常用的滚屏命令如下：</a:t>
            </a:r>
          </a:p>
          <a:p>
            <a:pPr lvl="1">
              <a:lnSpc>
                <a:spcPct val="150000"/>
              </a:lnSpc>
            </a:pPr>
            <a:r>
              <a:rPr lang="zh-CN" altLang="en-US" sz="2400" dirty="0"/>
              <a:t>【Ctrl+u】——向上翻半屏</a:t>
            </a:r>
          </a:p>
          <a:p>
            <a:pPr lvl="1">
              <a:lnSpc>
                <a:spcPct val="150000"/>
              </a:lnSpc>
            </a:pPr>
            <a:r>
              <a:rPr lang="zh-CN" altLang="en-US" sz="2400" dirty="0"/>
              <a:t>【Ctrl+d】——向下翻半屏</a:t>
            </a:r>
          </a:p>
          <a:p>
            <a:pPr lvl="1">
              <a:lnSpc>
                <a:spcPct val="150000"/>
              </a:lnSpc>
            </a:pPr>
            <a:r>
              <a:rPr lang="zh-CN" altLang="en-US" sz="2400" dirty="0"/>
              <a:t>【Ctrl+b】——向上翻一屏，功能与单击【Pageup】键相同</a:t>
            </a:r>
          </a:p>
          <a:p>
            <a:pPr lvl="1">
              <a:lnSpc>
                <a:spcPct val="150000"/>
              </a:lnSpc>
            </a:pPr>
            <a:r>
              <a:rPr lang="zh-CN" altLang="en-US" sz="2400" dirty="0"/>
              <a:t>【Ctrl+f】——向下翻一屏，功能与单击【Pagedown】键相同</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内容占位符 2">
            <a:extLst>
              <a:ext uri="{FF2B5EF4-FFF2-40B4-BE49-F238E27FC236}">
                <a16:creationId xmlns:a16="http://schemas.microsoft.com/office/drawing/2014/main" id="{BB1AE72A-B940-436C-9131-E5647FCF6DD3}"/>
              </a:ext>
            </a:extLst>
          </p:cNvPr>
          <p:cNvSpPr>
            <a:spLocks noGrp="1" noChangeArrowheads="1"/>
          </p:cNvSpPr>
          <p:nvPr>
            <p:ph idx="1"/>
          </p:nvPr>
        </p:nvSpPr>
        <p:spPr>
          <a:xfrm>
            <a:off x="1651874" y="558852"/>
            <a:ext cx="9598327" cy="5461803"/>
          </a:xfrm>
        </p:spPr>
        <p:txBody>
          <a:bodyPr>
            <a:normAutofit lnSpcReduction="10000"/>
          </a:bodyPr>
          <a:lstStyle/>
          <a:p>
            <a:pPr>
              <a:lnSpc>
                <a:spcPct val="150000"/>
              </a:lnSpc>
            </a:pPr>
            <a:r>
              <a:rPr lang="zh-CN" altLang="en-US" sz="2400" dirty="0"/>
              <a:t>（2）常用的插入命令</a:t>
            </a:r>
          </a:p>
          <a:p>
            <a:pPr lvl="1">
              <a:lnSpc>
                <a:spcPct val="150000"/>
              </a:lnSpc>
            </a:pPr>
            <a:r>
              <a:rPr lang="zh-CN" altLang="en-US" sz="2400" dirty="0"/>
              <a:t>a——在光标位置后开始接收输入</a:t>
            </a:r>
          </a:p>
          <a:p>
            <a:pPr lvl="1">
              <a:lnSpc>
                <a:spcPct val="150000"/>
              </a:lnSpc>
            </a:pPr>
            <a:r>
              <a:rPr lang="zh-CN" altLang="en-US" sz="2400" dirty="0"/>
              <a:t>A——在行尾后开始接收输入</a:t>
            </a:r>
          </a:p>
          <a:p>
            <a:pPr lvl="1">
              <a:lnSpc>
                <a:spcPct val="150000"/>
              </a:lnSpc>
            </a:pPr>
            <a:r>
              <a:rPr lang="zh-CN" altLang="en-US" sz="2400" dirty="0"/>
              <a:t>i——在光标位置前开始接收输入</a:t>
            </a:r>
          </a:p>
          <a:p>
            <a:pPr lvl="1">
              <a:lnSpc>
                <a:spcPct val="150000"/>
              </a:lnSpc>
            </a:pPr>
            <a:r>
              <a:rPr lang="zh-CN" altLang="en-US" sz="2400" dirty="0"/>
              <a:t>I——在行首前开始接收输入</a:t>
            </a:r>
          </a:p>
          <a:p>
            <a:pPr lvl="1">
              <a:lnSpc>
                <a:spcPct val="150000"/>
              </a:lnSpc>
            </a:pPr>
            <a:r>
              <a:rPr lang="zh-CN" altLang="en-US" sz="2400" dirty="0"/>
              <a:t>o——在光标所在行之后开辟一个新的空行，并开始接收输入。注：这里是小写字母，而非数字“零”。</a:t>
            </a:r>
          </a:p>
          <a:p>
            <a:pPr lvl="1">
              <a:lnSpc>
                <a:spcPct val="150000"/>
              </a:lnSpc>
            </a:pPr>
            <a:r>
              <a:rPr lang="zh-CN" altLang="en-US" sz="2400" dirty="0"/>
              <a:t>O——在光标所在行之前开辟一个新的空行，并开始接收输入。注：这里是大写字母，而非数字“零”。</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内容占位符 2">
            <a:extLst>
              <a:ext uri="{FF2B5EF4-FFF2-40B4-BE49-F238E27FC236}">
                <a16:creationId xmlns:a16="http://schemas.microsoft.com/office/drawing/2014/main" id="{545FB11C-0099-43A8-BF72-833DF220E449}"/>
              </a:ext>
            </a:extLst>
          </p:cNvPr>
          <p:cNvSpPr>
            <a:spLocks noGrp="1" noChangeArrowheads="1"/>
          </p:cNvSpPr>
          <p:nvPr>
            <p:ph idx="1"/>
          </p:nvPr>
        </p:nvSpPr>
        <p:spPr>
          <a:xfrm>
            <a:off x="1561796" y="397266"/>
            <a:ext cx="10058276" cy="2037709"/>
          </a:xfrm>
        </p:spPr>
        <p:txBody>
          <a:bodyPr>
            <a:normAutofit/>
          </a:bodyPr>
          <a:lstStyle/>
          <a:p>
            <a:r>
              <a:rPr lang="zh-CN" altLang="en-US" sz="2000" dirty="0"/>
              <a:t>键盘上的【insert】键也可以实现进入插入模式，它的功能与i命令相同，都实现在光标位置前开始接收用户输入。</a:t>
            </a:r>
          </a:p>
          <a:p>
            <a:r>
              <a:rPr lang="zh-CN" altLang="en-US" sz="2000" dirty="0"/>
              <a:t>以图</a:t>
            </a:r>
            <a:r>
              <a:rPr lang="en-US" altLang="zh-CN" sz="2000" dirty="0"/>
              <a:t>5</a:t>
            </a:r>
            <a:r>
              <a:rPr lang="zh-CN" altLang="en-US" sz="2000" dirty="0"/>
              <a:t>-21所示的myfile文件为基础进行文本输入命令演示，效果如图</a:t>
            </a:r>
            <a:r>
              <a:rPr lang="en-US" altLang="zh-CN" sz="2000" dirty="0"/>
              <a:t>5-23</a:t>
            </a:r>
            <a:r>
              <a:rPr lang="zh-CN" altLang="en-US" sz="2000" dirty="0"/>
              <a:t>、图</a:t>
            </a:r>
            <a:r>
              <a:rPr lang="en-US" altLang="zh-CN" sz="2000" dirty="0"/>
              <a:t>5-24</a:t>
            </a:r>
            <a:r>
              <a:rPr lang="zh-CN" altLang="en-US" sz="2000" dirty="0"/>
              <a:t>、图</a:t>
            </a:r>
            <a:r>
              <a:rPr lang="en-US" altLang="zh-CN" sz="2000" dirty="0"/>
              <a:t>5-25</a:t>
            </a:r>
            <a:r>
              <a:rPr lang="zh-CN" altLang="en-US" sz="2000" dirty="0"/>
              <a:t>。</a:t>
            </a:r>
          </a:p>
        </p:txBody>
      </p:sp>
      <p:pic>
        <p:nvPicPr>
          <p:cNvPr id="4" name="内容占位符 -2147482602">
            <a:extLst>
              <a:ext uri="{FF2B5EF4-FFF2-40B4-BE49-F238E27FC236}">
                <a16:creationId xmlns:a16="http://schemas.microsoft.com/office/drawing/2014/main" id="{8B76A697-439B-45D0-BFD4-7AB825F0D4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5414285" y="2004446"/>
            <a:ext cx="6443662" cy="4114800"/>
          </a:xfrm>
          <a:prstGeom prst="rect">
            <a:avLst/>
          </a:prstGeom>
        </p:spPr>
      </p:pic>
      <p:sp>
        <p:nvSpPr>
          <p:cNvPr id="5" name="文本框 3">
            <a:extLst>
              <a:ext uri="{FF2B5EF4-FFF2-40B4-BE49-F238E27FC236}">
                <a16:creationId xmlns:a16="http://schemas.microsoft.com/office/drawing/2014/main" id="{308AA8BF-D20A-48BC-A674-C8358420446C}"/>
              </a:ext>
            </a:extLst>
          </p:cNvPr>
          <p:cNvSpPr txBox="1">
            <a:spLocks noChangeArrowheads="1"/>
          </p:cNvSpPr>
          <p:nvPr/>
        </p:nvSpPr>
        <p:spPr bwMode="auto">
          <a:xfrm>
            <a:off x="4894799" y="6214154"/>
            <a:ext cx="71224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-23光标定位第二行首，单击【i】键后，添加文本“Content:”</a:t>
            </a:r>
          </a:p>
        </p:txBody>
      </p:sp>
      <p:grpSp>
        <p:nvGrpSpPr>
          <p:cNvPr id="2" name="组合 1">
            <a:extLst>
              <a:ext uri="{FF2B5EF4-FFF2-40B4-BE49-F238E27FC236}">
                <a16:creationId xmlns:a16="http://schemas.microsoft.com/office/drawing/2014/main" id="{3E3A4257-0F81-4D28-B7D5-D603AAC2610D}"/>
              </a:ext>
            </a:extLst>
          </p:cNvPr>
          <p:cNvGrpSpPr/>
          <p:nvPr/>
        </p:nvGrpSpPr>
        <p:grpSpPr>
          <a:xfrm>
            <a:off x="1130039" y="2032573"/>
            <a:ext cx="4196274" cy="4114800"/>
            <a:chOff x="698525" y="2017161"/>
            <a:chExt cx="4196274" cy="4114800"/>
          </a:xfrm>
        </p:grpSpPr>
        <p:pic>
          <p:nvPicPr>
            <p:cNvPr id="6" name="内容占位符 -2147482603" descr="8">
              <a:extLst>
                <a:ext uri="{FF2B5EF4-FFF2-40B4-BE49-F238E27FC236}">
                  <a16:creationId xmlns:a16="http://schemas.microsoft.com/office/drawing/2014/main" id="{4BA29F4E-E04C-4EB9-B342-8B0A59AB3B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698525" y="2017161"/>
              <a:ext cx="4196274" cy="4114800"/>
            </a:xfrm>
            <a:prstGeom prst="rect">
              <a:avLst/>
            </a:prstGeom>
          </p:spPr>
        </p:pic>
        <p:sp>
          <p:nvSpPr>
            <p:cNvPr id="7" name="文本框 6">
              <a:extLst>
                <a:ext uri="{FF2B5EF4-FFF2-40B4-BE49-F238E27FC236}">
                  <a16:creationId xmlns:a16="http://schemas.microsoft.com/office/drawing/2014/main" id="{23095AF1-25D2-43E0-BFDC-3133FECF46C8}"/>
                </a:ext>
              </a:extLst>
            </p:cNvPr>
            <p:cNvSpPr txBox="1"/>
            <p:nvPr/>
          </p:nvSpPr>
          <p:spPr>
            <a:xfrm>
              <a:off x="903927" y="5688717"/>
              <a:ext cx="3338657" cy="276999"/>
            </a:xfrm>
            <a:prstGeom prst="rect">
              <a:avLst/>
            </a:prstGeom>
            <a:noFill/>
            <a:ln w="9525">
              <a:noFill/>
            </a:ln>
          </p:spPr>
          <p:txBody>
            <a:bodyPr wrap="square">
              <a:spAutoFit/>
            </a:bodyPr>
            <a:lstStyle/>
            <a:p>
              <a:pPr algn="ctr"/>
              <a:r>
                <a:rPr lang="zh-CN" altLang="en-US" sz="1200" noProof="1">
                  <a:solidFill>
                    <a:schemeClr val="bg1"/>
                  </a:solidFill>
                  <a:latin typeface="宋体" panose="02010600030101010101" pitchFamily="2" charset="-122"/>
                  <a:cs typeface="宋体" panose="02010600030101010101" pitchFamily="2" charset="-122"/>
                </a:rPr>
                <a:t>图</a:t>
              </a:r>
              <a:r>
                <a:rPr lang="en-US" altLang="zh-CN" sz="1200" noProof="1">
                  <a:solidFill>
                    <a:schemeClr val="bg1"/>
                  </a:solidFill>
                  <a:latin typeface="宋体" panose="02010600030101010101" pitchFamily="2" charset="-122"/>
                  <a:cs typeface="宋体" panose="02010600030101010101" pitchFamily="2" charset="-122"/>
                </a:rPr>
                <a:t>5-21  myfile</a:t>
              </a:r>
              <a:r>
                <a:rPr lang="zh-CN" altLang="en-US" sz="1200" noProof="1">
                  <a:solidFill>
                    <a:schemeClr val="bg1"/>
                  </a:solidFill>
                  <a:latin typeface="宋体" panose="02010600030101010101" pitchFamily="2" charset="-122"/>
                  <a:cs typeface="宋体" panose="02010600030101010101" pitchFamily="2" charset="-122"/>
                </a:rPr>
                <a:t>文件修改后，存盘退出</a:t>
              </a:r>
              <a:endParaRPr lang="zh-CN" altLang="en-US" sz="2400" noProof="1">
                <a:solidFill>
                  <a:schemeClr val="bg1"/>
                </a:solidFill>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内容占位符 -2147482601">
            <a:extLst>
              <a:ext uri="{FF2B5EF4-FFF2-40B4-BE49-F238E27FC236}">
                <a16:creationId xmlns:a16="http://schemas.microsoft.com/office/drawing/2014/main" id="{0EC2E81D-DB42-4C15-BA3F-0D5D7DC9A28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414386" y="1371600"/>
            <a:ext cx="6410325" cy="4114800"/>
          </a:xfrm>
        </p:spPr>
      </p:pic>
      <p:sp>
        <p:nvSpPr>
          <p:cNvPr id="54275" name="文本框 3">
            <a:extLst>
              <a:ext uri="{FF2B5EF4-FFF2-40B4-BE49-F238E27FC236}">
                <a16:creationId xmlns:a16="http://schemas.microsoft.com/office/drawing/2014/main" id="{52301E5A-7D15-4361-951D-9F1458529A81}"/>
              </a:ext>
            </a:extLst>
          </p:cNvPr>
          <p:cNvSpPr txBox="1">
            <a:spLocks noChangeArrowheads="1"/>
          </p:cNvSpPr>
          <p:nvPr/>
        </p:nvSpPr>
        <p:spPr bwMode="auto">
          <a:xfrm>
            <a:off x="5047095" y="5575800"/>
            <a:ext cx="714490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-24 光标定位第二行首，单击【a】键后，添加文本“123456”</a:t>
            </a:r>
          </a:p>
        </p:txBody>
      </p:sp>
      <p:pic>
        <p:nvPicPr>
          <p:cNvPr id="5" name="内容占位符 -2147482603" descr="8">
            <a:extLst>
              <a:ext uri="{FF2B5EF4-FFF2-40B4-BE49-F238E27FC236}">
                <a16:creationId xmlns:a16="http://schemas.microsoft.com/office/drawing/2014/main" id="{EE3BBB30-D7DA-4B63-8F94-52577CC92A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986202" y="1371600"/>
            <a:ext cx="4196274" cy="4114800"/>
          </a:xfrm>
          <a:prstGeom prst="rect">
            <a:avLst/>
          </a:prstGeom>
        </p:spPr>
      </p:pic>
      <p:sp>
        <p:nvSpPr>
          <p:cNvPr id="6" name="文本框 5">
            <a:extLst>
              <a:ext uri="{FF2B5EF4-FFF2-40B4-BE49-F238E27FC236}">
                <a16:creationId xmlns:a16="http://schemas.microsoft.com/office/drawing/2014/main" id="{C5942569-5677-4448-B0EF-F38EEFEAF7FE}"/>
              </a:ext>
            </a:extLst>
          </p:cNvPr>
          <p:cNvSpPr txBox="1"/>
          <p:nvPr/>
        </p:nvSpPr>
        <p:spPr>
          <a:xfrm>
            <a:off x="903927" y="5043156"/>
            <a:ext cx="3338657" cy="276999"/>
          </a:xfrm>
          <a:prstGeom prst="rect">
            <a:avLst/>
          </a:prstGeom>
          <a:noFill/>
          <a:ln w="9525">
            <a:noFill/>
          </a:ln>
        </p:spPr>
        <p:txBody>
          <a:bodyPr wrap="square">
            <a:spAutoFit/>
          </a:bodyPr>
          <a:lstStyle/>
          <a:p>
            <a:pPr algn="ctr"/>
            <a:r>
              <a:rPr lang="zh-CN" altLang="en-US" sz="1200" noProof="1">
                <a:solidFill>
                  <a:schemeClr val="bg1"/>
                </a:solidFill>
                <a:latin typeface="宋体" panose="02010600030101010101" pitchFamily="2" charset="-122"/>
                <a:cs typeface="宋体" panose="02010600030101010101" pitchFamily="2" charset="-122"/>
              </a:rPr>
              <a:t>图</a:t>
            </a:r>
            <a:r>
              <a:rPr lang="en-US" altLang="zh-CN" sz="1200" noProof="1">
                <a:solidFill>
                  <a:schemeClr val="bg1"/>
                </a:solidFill>
                <a:latin typeface="宋体" panose="02010600030101010101" pitchFamily="2" charset="-122"/>
                <a:cs typeface="宋体" panose="02010600030101010101" pitchFamily="2" charset="-122"/>
              </a:rPr>
              <a:t>5-21  myfile</a:t>
            </a:r>
            <a:r>
              <a:rPr lang="zh-CN" altLang="en-US" sz="1200" noProof="1">
                <a:solidFill>
                  <a:schemeClr val="bg1"/>
                </a:solidFill>
                <a:latin typeface="宋体" panose="02010600030101010101" pitchFamily="2" charset="-122"/>
                <a:cs typeface="宋体" panose="02010600030101010101" pitchFamily="2" charset="-122"/>
              </a:rPr>
              <a:t>文件修改后，存盘退出</a:t>
            </a:r>
            <a:endParaRPr lang="zh-CN" altLang="en-US" sz="2400" noProof="1">
              <a:solidFill>
                <a:schemeClr val="bg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8" name="内容占位符 -2147482558">
            <a:extLst>
              <a:ext uri="{FF2B5EF4-FFF2-40B4-BE49-F238E27FC236}">
                <a16:creationId xmlns:a16="http://schemas.microsoft.com/office/drawing/2014/main" id="{A6FC3FDA-DE31-4929-8F47-BD184B02884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579866" y="1446282"/>
            <a:ext cx="6419850" cy="4114800"/>
          </a:xfrm>
        </p:spPr>
      </p:pic>
      <p:sp>
        <p:nvSpPr>
          <p:cNvPr id="55299" name="文本框 3">
            <a:extLst>
              <a:ext uri="{FF2B5EF4-FFF2-40B4-BE49-F238E27FC236}">
                <a16:creationId xmlns:a16="http://schemas.microsoft.com/office/drawing/2014/main" id="{5D482022-C8C4-4E2E-BBA3-F72BCE71F5E1}"/>
              </a:ext>
            </a:extLst>
          </p:cNvPr>
          <p:cNvSpPr txBox="1">
            <a:spLocks noChangeArrowheads="1"/>
          </p:cNvSpPr>
          <p:nvPr/>
        </p:nvSpPr>
        <p:spPr bwMode="auto">
          <a:xfrm>
            <a:off x="5100201" y="5844195"/>
            <a:ext cx="714650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-25 光标定位第二行首，单击【o】键后，添加文本“123456”</a:t>
            </a:r>
          </a:p>
        </p:txBody>
      </p:sp>
      <p:pic>
        <p:nvPicPr>
          <p:cNvPr id="5" name="内容占位符 -2147482603" descr="8">
            <a:extLst>
              <a:ext uri="{FF2B5EF4-FFF2-40B4-BE49-F238E27FC236}">
                <a16:creationId xmlns:a16="http://schemas.microsoft.com/office/drawing/2014/main" id="{CF3E7441-2BE9-4893-9308-404CDB58A9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221644" y="1446282"/>
            <a:ext cx="4196274" cy="4114800"/>
          </a:xfrm>
          <a:prstGeom prst="rect">
            <a:avLst/>
          </a:prstGeom>
        </p:spPr>
      </p:pic>
      <p:sp>
        <p:nvSpPr>
          <p:cNvPr id="6" name="文本框 5">
            <a:extLst>
              <a:ext uri="{FF2B5EF4-FFF2-40B4-BE49-F238E27FC236}">
                <a16:creationId xmlns:a16="http://schemas.microsoft.com/office/drawing/2014/main" id="{2CBAD618-960B-4B01-8053-ACEC54BEE2DD}"/>
              </a:ext>
            </a:extLst>
          </p:cNvPr>
          <p:cNvSpPr txBox="1"/>
          <p:nvPr/>
        </p:nvSpPr>
        <p:spPr>
          <a:xfrm>
            <a:off x="903927" y="5688717"/>
            <a:ext cx="3338657" cy="276999"/>
          </a:xfrm>
          <a:prstGeom prst="rect">
            <a:avLst/>
          </a:prstGeom>
          <a:noFill/>
          <a:ln w="9525">
            <a:noFill/>
          </a:ln>
        </p:spPr>
        <p:txBody>
          <a:bodyPr wrap="square">
            <a:spAutoFit/>
          </a:bodyPr>
          <a:lstStyle/>
          <a:p>
            <a:pPr algn="ctr"/>
            <a:r>
              <a:rPr lang="zh-CN" altLang="en-US" sz="1200" noProof="1">
                <a:solidFill>
                  <a:schemeClr val="bg1"/>
                </a:solidFill>
                <a:latin typeface="宋体" panose="02010600030101010101" pitchFamily="2" charset="-122"/>
                <a:cs typeface="宋体" panose="02010600030101010101" pitchFamily="2" charset="-122"/>
              </a:rPr>
              <a:t>图</a:t>
            </a:r>
            <a:r>
              <a:rPr lang="en-US" altLang="zh-CN" sz="1200" noProof="1">
                <a:solidFill>
                  <a:schemeClr val="bg1"/>
                </a:solidFill>
                <a:latin typeface="宋体" panose="02010600030101010101" pitchFamily="2" charset="-122"/>
                <a:cs typeface="宋体" panose="02010600030101010101" pitchFamily="2" charset="-122"/>
              </a:rPr>
              <a:t>5-21  myfile</a:t>
            </a:r>
            <a:r>
              <a:rPr lang="zh-CN" altLang="en-US" sz="1200" noProof="1">
                <a:solidFill>
                  <a:schemeClr val="bg1"/>
                </a:solidFill>
                <a:latin typeface="宋体" panose="02010600030101010101" pitchFamily="2" charset="-122"/>
                <a:cs typeface="宋体" panose="02010600030101010101" pitchFamily="2" charset="-122"/>
              </a:rPr>
              <a:t>文件修改后，存盘退出</a:t>
            </a:r>
            <a:endParaRPr lang="zh-CN" altLang="en-US" sz="2400" noProof="1">
              <a:solidFill>
                <a:schemeClr val="bg1"/>
              </a:solidFill>
            </a:endParaRPr>
          </a:p>
        </p:txBody>
      </p:sp>
      <p:sp>
        <p:nvSpPr>
          <p:cNvPr id="7" name="文本框 6">
            <a:extLst>
              <a:ext uri="{FF2B5EF4-FFF2-40B4-BE49-F238E27FC236}">
                <a16:creationId xmlns:a16="http://schemas.microsoft.com/office/drawing/2014/main" id="{3A331FC3-FE04-4366-81FA-6E7EF4605501}"/>
              </a:ext>
            </a:extLst>
          </p:cNvPr>
          <p:cNvSpPr txBox="1"/>
          <p:nvPr/>
        </p:nvSpPr>
        <p:spPr>
          <a:xfrm>
            <a:off x="1116196" y="5284083"/>
            <a:ext cx="3338657" cy="276999"/>
          </a:xfrm>
          <a:prstGeom prst="rect">
            <a:avLst/>
          </a:prstGeom>
          <a:noFill/>
          <a:ln w="9525">
            <a:noFill/>
          </a:ln>
        </p:spPr>
        <p:txBody>
          <a:bodyPr wrap="square">
            <a:spAutoFit/>
          </a:bodyPr>
          <a:lstStyle/>
          <a:p>
            <a:pPr algn="ctr"/>
            <a:r>
              <a:rPr lang="zh-CN" altLang="en-US" sz="1200" noProof="1">
                <a:solidFill>
                  <a:schemeClr val="bg1"/>
                </a:solidFill>
                <a:latin typeface="宋体" panose="02010600030101010101" pitchFamily="2" charset="-122"/>
                <a:cs typeface="宋体" panose="02010600030101010101" pitchFamily="2" charset="-122"/>
              </a:rPr>
              <a:t>图</a:t>
            </a:r>
            <a:r>
              <a:rPr lang="en-US" altLang="zh-CN" sz="1200" noProof="1">
                <a:solidFill>
                  <a:schemeClr val="bg1"/>
                </a:solidFill>
                <a:latin typeface="宋体" panose="02010600030101010101" pitchFamily="2" charset="-122"/>
                <a:cs typeface="宋体" panose="02010600030101010101" pitchFamily="2" charset="-122"/>
              </a:rPr>
              <a:t>5-21  myfile</a:t>
            </a:r>
            <a:r>
              <a:rPr lang="zh-CN" altLang="en-US" sz="1200" noProof="1">
                <a:solidFill>
                  <a:schemeClr val="bg1"/>
                </a:solidFill>
                <a:latin typeface="宋体" panose="02010600030101010101" pitchFamily="2" charset="-122"/>
                <a:cs typeface="宋体" panose="02010600030101010101" pitchFamily="2" charset="-122"/>
              </a:rPr>
              <a:t>文件修改后，存盘退出</a:t>
            </a:r>
            <a:endParaRPr lang="zh-CN" altLang="en-US" sz="2400" noProof="1">
              <a:solidFill>
                <a:schemeClr val="bg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标题 1">
            <a:extLst>
              <a:ext uri="{FF2B5EF4-FFF2-40B4-BE49-F238E27FC236}">
                <a16:creationId xmlns:a16="http://schemas.microsoft.com/office/drawing/2014/main" id="{F7853850-DCE2-4F57-B8A6-F53916857AB0}"/>
              </a:ext>
            </a:extLst>
          </p:cNvPr>
          <p:cNvSpPr>
            <a:spLocks noGrp="1" noChangeArrowheads="1"/>
          </p:cNvSpPr>
          <p:nvPr>
            <p:ph type="title"/>
          </p:nvPr>
        </p:nvSpPr>
        <p:spPr>
          <a:xfrm>
            <a:off x="2202507" y="685755"/>
            <a:ext cx="8911687" cy="690982"/>
          </a:xfrm>
        </p:spPr>
        <p:txBody>
          <a:bodyPr>
            <a:normAutofit/>
          </a:bodyPr>
          <a:lstStyle/>
          <a:p>
            <a:r>
              <a:rPr lang="zh-CN" altLang="en-US" sz="3200" dirty="0"/>
              <a:t>2、删除文本</a:t>
            </a:r>
          </a:p>
        </p:txBody>
      </p:sp>
      <p:sp>
        <p:nvSpPr>
          <p:cNvPr id="56322" name="内容占位符 2">
            <a:extLst>
              <a:ext uri="{FF2B5EF4-FFF2-40B4-BE49-F238E27FC236}">
                <a16:creationId xmlns:a16="http://schemas.microsoft.com/office/drawing/2014/main" id="{407753F0-7CD9-43FA-8B38-B58D7FC321C6}"/>
              </a:ext>
            </a:extLst>
          </p:cNvPr>
          <p:cNvSpPr>
            <a:spLocks noGrp="1" noChangeArrowheads="1"/>
          </p:cNvSpPr>
          <p:nvPr>
            <p:ph idx="1"/>
          </p:nvPr>
        </p:nvSpPr>
        <p:spPr>
          <a:xfrm>
            <a:off x="1970319" y="1540189"/>
            <a:ext cx="9143875" cy="3777622"/>
          </a:xfrm>
        </p:spPr>
        <p:txBody>
          <a:bodyPr>
            <a:normAutofit/>
          </a:bodyPr>
          <a:lstStyle/>
          <a:p>
            <a:pPr>
              <a:lnSpc>
                <a:spcPct val="150000"/>
              </a:lnSpc>
            </a:pPr>
            <a:r>
              <a:rPr lang="zh-CN" altLang="en-US" sz="2400" dirty="0"/>
              <a:t>要保证当前处于命令模式下。</a:t>
            </a:r>
          </a:p>
          <a:p>
            <a:pPr>
              <a:lnSpc>
                <a:spcPct val="150000"/>
              </a:lnSpc>
            </a:pPr>
            <a:r>
              <a:rPr lang="zh-CN" altLang="en-US" sz="2400" dirty="0"/>
              <a:t>如果要删除某个字符时，要先按下【Esc】键，保证处于命令模式之后，才能使用相关的删除命令进行字符的删除操作。具体步骤如下：</a:t>
            </a:r>
          </a:p>
          <a:p>
            <a:pPr>
              <a:lnSpc>
                <a:spcPct val="150000"/>
              </a:lnSpc>
            </a:pPr>
            <a:r>
              <a:rPr lang="zh-CN" altLang="en-US" sz="2400" dirty="0"/>
              <a:t>按下【Esc】键——&gt;移动光标到要删除的字符上——&gt;输入删除命令。</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内容占位符 2">
            <a:extLst>
              <a:ext uri="{FF2B5EF4-FFF2-40B4-BE49-F238E27FC236}">
                <a16:creationId xmlns:a16="http://schemas.microsoft.com/office/drawing/2014/main" id="{BD30883A-B791-4D81-A866-F2526DC71CE9}"/>
              </a:ext>
            </a:extLst>
          </p:cNvPr>
          <p:cNvSpPr>
            <a:spLocks noGrp="1" noChangeArrowheads="1"/>
          </p:cNvSpPr>
          <p:nvPr>
            <p:ph idx="1"/>
          </p:nvPr>
        </p:nvSpPr>
        <p:spPr>
          <a:xfrm>
            <a:off x="1769492" y="637032"/>
            <a:ext cx="9521806" cy="4952109"/>
          </a:xfrm>
        </p:spPr>
        <p:txBody>
          <a:bodyPr>
            <a:noAutofit/>
          </a:bodyPr>
          <a:lstStyle/>
          <a:p>
            <a:r>
              <a:rPr lang="zh-CN" altLang="en-US" sz="2400" dirty="0"/>
              <a:t>常用的删除命令如下所示：</a:t>
            </a:r>
          </a:p>
          <a:p>
            <a:pPr lvl="1"/>
            <a:r>
              <a:rPr lang="zh-CN" altLang="en-US" sz="2400" dirty="0"/>
              <a:t>x——删除光标处的单个字符。</a:t>
            </a:r>
          </a:p>
          <a:p>
            <a:pPr lvl="1"/>
            <a:r>
              <a:rPr lang="zh-CN" altLang="en-US" sz="2400" dirty="0"/>
              <a:t>X（大写）——删除光标左边的单个字符。</a:t>
            </a:r>
          </a:p>
          <a:p>
            <a:pPr lvl="1"/>
            <a:r>
              <a:rPr lang="zh-CN" altLang="en-US" sz="2400" dirty="0"/>
              <a:t>D——删除一行文本。如果光标在文本的中部，则删除此行光标右边的文本。</a:t>
            </a:r>
          </a:p>
          <a:p>
            <a:pPr lvl="1"/>
            <a:r>
              <a:rPr lang="zh-CN" altLang="en-US" sz="2400" dirty="0"/>
              <a:t>dd——删除光标所在行的文本，包括硬回车。</a:t>
            </a:r>
          </a:p>
          <a:p>
            <a:pPr lvl="1"/>
            <a:r>
              <a:rPr lang="zh-CN" altLang="en-US" sz="2400" dirty="0"/>
              <a:t>J（大写）——当前行与下一行合并为一行，光标置于第二行，即删除当前行的行尾处的换行符。</a:t>
            </a:r>
          </a:p>
          <a:p>
            <a:pPr lvl="1"/>
            <a:r>
              <a:rPr lang="zh-CN" altLang="en-US" sz="2400" dirty="0"/>
              <a:t>d+定位符——删除从光标位置到指定位置范围内的字符。常用的有</a:t>
            </a:r>
            <a:r>
              <a:rPr lang="zh-CN" altLang="en-US" sz="2400" dirty="0">
                <a:sym typeface="Wingdings" panose="05000000000000000000" pitchFamily="2" charset="2"/>
              </a:rPr>
              <a:t>：  （见下页）</a:t>
            </a:r>
            <a:endParaRPr lang="zh-CN" altLang="en-US" sz="2400" dirty="0"/>
          </a:p>
          <a:p>
            <a:endParaRPr lang="zh-CN" altLang="en-US" sz="24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内容占位符 2">
            <a:extLst>
              <a:ext uri="{FF2B5EF4-FFF2-40B4-BE49-F238E27FC236}">
                <a16:creationId xmlns:a16="http://schemas.microsoft.com/office/drawing/2014/main" id="{E1B08120-A689-49F4-866B-D54F581417A5}"/>
              </a:ext>
            </a:extLst>
          </p:cNvPr>
          <p:cNvSpPr>
            <a:spLocks noGrp="1" noChangeArrowheads="1"/>
          </p:cNvSpPr>
          <p:nvPr>
            <p:ph idx="1"/>
          </p:nvPr>
        </p:nvSpPr>
        <p:spPr>
          <a:xfrm>
            <a:off x="1633714" y="500007"/>
            <a:ext cx="9986357" cy="5572019"/>
          </a:xfrm>
        </p:spPr>
        <p:txBody>
          <a:bodyPr>
            <a:noAutofit/>
          </a:bodyPr>
          <a:lstStyle/>
          <a:p>
            <a:pPr>
              <a:lnSpc>
                <a:spcPct val="160000"/>
              </a:lnSpc>
            </a:pPr>
            <a:r>
              <a:rPr lang="zh-CN" altLang="en-US" sz="2400" dirty="0"/>
              <a:t>d0——删除光标左边的文本。注，这里是数字“零”</a:t>
            </a:r>
          </a:p>
          <a:p>
            <a:pPr>
              <a:lnSpc>
                <a:spcPct val="160000"/>
              </a:lnSpc>
            </a:pPr>
            <a:r>
              <a:rPr lang="zh-CN" altLang="en-US" sz="2400" dirty="0"/>
              <a:t>d$——删除光标右边的文本。</a:t>
            </a:r>
          </a:p>
          <a:p>
            <a:pPr>
              <a:lnSpc>
                <a:spcPct val="160000"/>
              </a:lnSpc>
            </a:pPr>
            <a:r>
              <a:rPr lang="zh-CN" altLang="en-US" sz="2400" dirty="0"/>
              <a:t>dG——删除光标所在行之后的所有行。</a:t>
            </a:r>
          </a:p>
          <a:p>
            <a:pPr>
              <a:lnSpc>
                <a:spcPct val="160000"/>
              </a:lnSpc>
            </a:pPr>
            <a:r>
              <a:rPr lang="zh-CN" altLang="en-US" sz="2400" dirty="0"/>
              <a:t>以上命令前带数字时，表示删除的范围扩大n倍。如：</a:t>
            </a:r>
          </a:p>
          <a:p>
            <a:pPr lvl="1">
              <a:lnSpc>
                <a:spcPct val="160000"/>
              </a:lnSpc>
            </a:pPr>
            <a:r>
              <a:rPr lang="zh-CN" altLang="en-US" sz="2400" dirty="0"/>
              <a:t>2x——删除光标处的两个字符。</a:t>
            </a:r>
          </a:p>
          <a:p>
            <a:pPr lvl="1">
              <a:lnSpc>
                <a:spcPct val="160000"/>
              </a:lnSpc>
            </a:pPr>
            <a:r>
              <a:rPr lang="zh-CN" altLang="en-US" sz="2400" dirty="0"/>
              <a:t>5dd——删除5行。</a:t>
            </a:r>
          </a:p>
          <a:p>
            <a:pPr>
              <a:lnSpc>
                <a:spcPct val="160000"/>
              </a:lnSpc>
            </a:pPr>
            <a:r>
              <a:rPr lang="zh-CN" altLang="en-US" sz="2400" dirty="0"/>
              <a:t>在命令模式下，还可以单击键盘上的【Delete】键实现删除光标处的字符，与x命令相同。</a:t>
            </a:r>
          </a:p>
          <a:p>
            <a:pPr>
              <a:lnSpc>
                <a:spcPct val="160000"/>
              </a:lnSpc>
            </a:pPr>
            <a:endParaRPr lang="zh-CN" altLang="en-US" sz="24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内容占位符 2">
            <a:extLst>
              <a:ext uri="{FF2B5EF4-FFF2-40B4-BE49-F238E27FC236}">
                <a16:creationId xmlns:a16="http://schemas.microsoft.com/office/drawing/2014/main" id="{8CEF9441-D3D4-4772-A908-48E8AA46D688}"/>
              </a:ext>
            </a:extLst>
          </p:cNvPr>
          <p:cNvSpPr>
            <a:spLocks noGrp="1" noChangeArrowheads="1"/>
          </p:cNvSpPr>
          <p:nvPr>
            <p:ph idx="1"/>
          </p:nvPr>
        </p:nvSpPr>
        <p:spPr>
          <a:xfrm>
            <a:off x="1755561" y="787079"/>
            <a:ext cx="9700124" cy="5462588"/>
          </a:xfrm>
        </p:spPr>
        <p:txBody>
          <a:bodyPr>
            <a:normAutofit/>
          </a:bodyPr>
          <a:lstStyle/>
          <a:p>
            <a:pPr>
              <a:lnSpc>
                <a:spcPct val="150000"/>
              </a:lnSpc>
            </a:pPr>
            <a:r>
              <a:rPr lang="zh-CN" altLang="en-US" sz="2400" dirty="0"/>
              <a:t>在插入模式下，键盘上的某些功能键也具有一定的操作意义，下面列出几种常用的功能键及其含义：</a:t>
            </a:r>
          </a:p>
          <a:p>
            <a:pPr lvl="1">
              <a:lnSpc>
                <a:spcPct val="150000"/>
              </a:lnSpc>
            </a:pPr>
            <a:r>
              <a:rPr lang="zh-CN" altLang="en-US" sz="2200" dirty="0"/>
              <a:t>【inset】——实现“替换-插入”的转换功能。</a:t>
            </a:r>
          </a:p>
          <a:p>
            <a:pPr lvl="1">
              <a:lnSpc>
                <a:spcPct val="150000"/>
              </a:lnSpc>
            </a:pPr>
            <a:r>
              <a:rPr lang="zh-CN" altLang="en-US" sz="2200" dirty="0"/>
              <a:t>【Backspace】——删除光标前的字符。</a:t>
            </a:r>
          </a:p>
          <a:p>
            <a:pPr lvl="1">
              <a:lnSpc>
                <a:spcPct val="150000"/>
              </a:lnSpc>
            </a:pPr>
            <a:r>
              <a:rPr lang="zh-CN" altLang="en-US" sz="2200" dirty="0"/>
              <a:t>【Space】——空格</a:t>
            </a:r>
          </a:p>
          <a:p>
            <a:pPr lvl="1">
              <a:lnSpc>
                <a:spcPct val="150000"/>
              </a:lnSpc>
            </a:pPr>
            <a:r>
              <a:rPr lang="zh-CN" altLang="en-US" sz="2200" dirty="0"/>
              <a:t>【Enter】——换行</a:t>
            </a:r>
          </a:p>
          <a:p>
            <a:pPr lvl="1">
              <a:lnSpc>
                <a:spcPct val="150000"/>
              </a:lnSpc>
            </a:pPr>
            <a:r>
              <a:rPr lang="zh-CN" altLang="en-US" sz="2200" dirty="0"/>
              <a:t>小键盘的箭头键（上、下、左、右）——光标按箭头方向上、下、左、右移动。</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标题 1">
            <a:extLst>
              <a:ext uri="{FF2B5EF4-FFF2-40B4-BE49-F238E27FC236}">
                <a16:creationId xmlns:a16="http://schemas.microsoft.com/office/drawing/2014/main" id="{902EADD3-07E8-46BC-86E7-17E7D4887EA9}"/>
              </a:ext>
            </a:extLst>
          </p:cNvPr>
          <p:cNvSpPr>
            <a:spLocks noGrp="1" noChangeArrowheads="1"/>
          </p:cNvSpPr>
          <p:nvPr>
            <p:ph type="title"/>
          </p:nvPr>
        </p:nvSpPr>
        <p:spPr>
          <a:xfrm>
            <a:off x="1760719" y="597899"/>
            <a:ext cx="9869627" cy="614657"/>
          </a:xfrm>
        </p:spPr>
        <p:txBody>
          <a:bodyPr>
            <a:normAutofit fontScale="90000"/>
          </a:bodyPr>
          <a:lstStyle/>
          <a:p>
            <a:r>
              <a:rPr lang="zh-CN" altLang="en-US" sz="2400" dirty="0"/>
              <a:t>以图</a:t>
            </a:r>
            <a:r>
              <a:rPr lang="en-US" altLang="zh-CN" sz="2400" dirty="0"/>
              <a:t>5</a:t>
            </a:r>
            <a:r>
              <a:rPr lang="zh-CN" altLang="en-US" sz="2400" dirty="0"/>
              <a:t>-25所示的myfile文件为基础进行文本删除命令演示，效果如图</a:t>
            </a:r>
            <a:r>
              <a:rPr lang="en-US" altLang="zh-CN" sz="2400" dirty="0"/>
              <a:t>5-26</a:t>
            </a:r>
            <a:r>
              <a:rPr lang="zh-CN" altLang="en-US" sz="2400" dirty="0"/>
              <a:t>，图</a:t>
            </a:r>
            <a:r>
              <a:rPr lang="en-US" altLang="zh-CN" sz="2400" dirty="0"/>
              <a:t>5-27</a:t>
            </a:r>
            <a:endParaRPr lang="zh-CN" altLang="en-US" sz="2400" dirty="0"/>
          </a:p>
        </p:txBody>
      </p:sp>
      <p:pic>
        <p:nvPicPr>
          <p:cNvPr id="60418" name="内容占位符 -2147482598">
            <a:extLst>
              <a:ext uri="{FF2B5EF4-FFF2-40B4-BE49-F238E27FC236}">
                <a16:creationId xmlns:a16="http://schemas.microsoft.com/office/drawing/2014/main" id="{9BA1AD8E-0173-4247-A315-D6152DF3D36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397342" y="1521318"/>
            <a:ext cx="6465888" cy="4114800"/>
          </a:xfrm>
        </p:spPr>
      </p:pic>
      <p:sp>
        <p:nvSpPr>
          <p:cNvPr id="60419" name="文本框 3">
            <a:extLst>
              <a:ext uri="{FF2B5EF4-FFF2-40B4-BE49-F238E27FC236}">
                <a16:creationId xmlns:a16="http://schemas.microsoft.com/office/drawing/2014/main" id="{FFA2F9C1-739F-48F1-9A9A-A85E1A9E7D08}"/>
              </a:ext>
            </a:extLst>
          </p:cNvPr>
          <p:cNvSpPr txBox="1">
            <a:spLocks noChangeArrowheads="1"/>
          </p:cNvSpPr>
          <p:nvPr/>
        </p:nvSpPr>
        <p:spPr bwMode="auto">
          <a:xfrm>
            <a:off x="5168030" y="5733801"/>
            <a:ext cx="64075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-26光标定位第三行首，单击【x】键，删除光标处的字符</a:t>
            </a:r>
          </a:p>
        </p:txBody>
      </p:sp>
      <p:pic>
        <p:nvPicPr>
          <p:cNvPr id="5" name="内容占位符 -2147482558">
            <a:extLst>
              <a:ext uri="{FF2B5EF4-FFF2-40B4-BE49-F238E27FC236}">
                <a16:creationId xmlns:a16="http://schemas.microsoft.com/office/drawing/2014/main" id="{95AE7182-8585-438C-AE81-F6BF7DB94E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668818" y="1521318"/>
            <a:ext cx="4591550" cy="4114800"/>
          </a:xfrm>
          <a:prstGeom prst="rect">
            <a:avLst/>
          </a:prstGeom>
        </p:spPr>
      </p:pic>
      <p:sp>
        <p:nvSpPr>
          <p:cNvPr id="6" name="文本框 3">
            <a:extLst>
              <a:ext uri="{FF2B5EF4-FFF2-40B4-BE49-F238E27FC236}">
                <a16:creationId xmlns:a16="http://schemas.microsoft.com/office/drawing/2014/main" id="{168E32D9-DC6F-4AD1-814D-C9D798BFD016}"/>
              </a:ext>
            </a:extLst>
          </p:cNvPr>
          <p:cNvSpPr txBox="1">
            <a:spLocks noChangeArrowheads="1"/>
          </p:cNvSpPr>
          <p:nvPr/>
        </p:nvSpPr>
        <p:spPr bwMode="auto">
          <a:xfrm>
            <a:off x="1800874" y="5636118"/>
            <a:ext cx="217390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D94DB13-F89C-4509-A13A-B248C31DF30E}"/>
              </a:ext>
            </a:extLst>
          </p:cNvPr>
          <p:cNvSpPr>
            <a:spLocks noGrp="1"/>
          </p:cNvSpPr>
          <p:nvPr>
            <p:ph idx="1"/>
          </p:nvPr>
        </p:nvSpPr>
        <p:spPr>
          <a:xfrm>
            <a:off x="2198794" y="1335078"/>
            <a:ext cx="8915400" cy="3777622"/>
          </a:xfrm>
        </p:spPr>
        <p:txBody>
          <a:bodyPr>
            <a:normAutofit lnSpcReduction="10000"/>
          </a:bodyPr>
          <a:lstStyle/>
          <a:p>
            <a:pPr>
              <a:lnSpc>
                <a:spcPct val="150000"/>
              </a:lnSpc>
            </a:pPr>
            <a:r>
              <a:rPr lang="en-US" altLang="zh-CN" sz="2400" dirty="0"/>
              <a:t>LibreOffice Writer</a:t>
            </a:r>
            <a:r>
              <a:rPr lang="zh-CN" altLang="en-US" sz="2400" dirty="0"/>
              <a:t>是</a:t>
            </a:r>
            <a:r>
              <a:rPr lang="en-US" altLang="zh-CN" sz="2400" dirty="0"/>
              <a:t>LibreOffice</a:t>
            </a:r>
            <a:r>
              <a:rPr lang="zh-CN" altLang="en-US" sz="2400" dirty="0"/>
              <a:t>的一个组件，是与</a:t>
            </a:r>
            <a:r>
              <a:rPr lang="en-US" altLang="zh-CN" sz="2400" dirty="0"/>
              <a:t>Microsoft Word</a:t>
            </a:r>
            <a:r>
              <a:rPr lang="zh-CN" altLang="en-US" sz="2400" dirty="0"/>
              <a:t>或</a:t>
            </a:r>
            <a:r>
              <a:rPr lang="en-US" altLang="zh-CN" sz="2400" dirty="0"/>
              <a:t>WordPerfect</a:t>
            </a:r>
            <a:r>
              <a:rPr lang="zh-CN" altLang="en-US" sz="2400" dirty="0"/>
              <a:t>有着类似功能和文件支持的文字处理器。它包含大量所见即所得的文字处理能力，但也可作为一个基本的文本编辑器来使用。</a:t>
            </a:r>
            <a:r>
              <a:rPr lang="en-US" altLang="zh-CN" sz="2400" dirty="0"/>
              <a:t>LibreOffice Writer</a:t>
            </a:r>
            <a:r>
              <a:rPr lang="zh-CN" altLang="en-US" sz="2400" dirty="0"/>
              <a:t>是</a:t>
            </a:r>
            <a:r>
              <a:rPr lang="en-US" altLang="zh-CN" sz="2400" dirty="0"/>
              <a:t>LibreOffice</a:t>
            </a:r>
            <a:r>
              <a:rPr lang="zh-CN" altLang="en-US" sz="2400" dirty="0"/>
              <a:t>最常用的</a:t>
            </a:r>
            <a:r>
              <a:rPr lang="en-US" altLang="zh-CN" sz="2400" dirty="0"/>
              <a:t>LibreOffice</a:t>
            </a:r>
            <a:r>
              <a:rPr lang="zh-CN" altLang="en-US" sz="2400" dirty="0"/>
              <a:t>办公组件。</a:t>
            </a:r>
          </a:p>
          <a:p>
            <a:pPr>
              <a:lnSpc>
                <a:spcPct val="150000"/>
              </a:lnSpc>
            </a:pPr>
            <a:r>
              <a:rPr lang="zh-CN" altLang="en-US" sz="2400" dirty="0"/>
              <a:t>用户可以通过点击桌面左侧</a:t>
            </a:r>
            <a:r>
              <a:rPr lang="en-US" altLang="zh-CN" sz="2400" dirty="0"/>
              <a:t>dock</a:t>
            </a:r>
            <a:r>
              <a:rPr lang="zh-CN" altLang="en-US" sz="2400" dirty="0"/>
              <a:t>面板上的</a:t>
            </a:r>
            <a:r>
              <a:rPr lang="en-US" altLang="zh-CN" sz="2400" dirty="0" err="1"/>
              <a:t>LibreOfficeWriter</a:t>
            </a:r>
            <a:r>
              <a:rPr lang="zh-CN" altLang="en-US" sz="2400" dirty="0"/>
              <a:t>图标        来启动软件。</a:t>
            </a:r>
          </a:p>
        </p:txBody>
      </p:sp>
      <p:sp>
        <p:nvSpPr>
          <p:cNvPr id="4" name="标题 1">
            <a:extLst>
              <a:ext uri="{FF2B5EF4-FFF2-40B4-BE49-F238E27FC236}">
                <a16:creationId xmlns:a16="http://schemas.microsoft.com/office/drawing/2014/main" id="{75679992-617A-4736-804A-6C665CD53C7F}"/>
              </a:ext>
            </a:extLst>
          </p:cNvPr>
          <p:cNvSpPr>
            <a:spLocks noGrp="1"/>
          </p:cNvSpPr>
          <p:nvPr>
            <p:ph type="title"/>
          </p:nvPr>
        </p:nvSpPr>
        <p:spPr>
          <a:xfrm>
            <a:off x="2079217" y="585875"/>
            <a:ext cx="8911687" cy="721805"/>
          </a:xfrm>
        </p:spPr>
        <p:txBody>
          <a:bodyPr>
            <a:normAutofit fontScale="90000"/>
          </a:bodyPr>
          <a:lstStyle/>
          <a:p>
            <a:r>
              <a:rPr lang="en-US" altLang="zh-CN" sz="2800" dirty="0"/>
              <a:t>5.1.1 LibreOffice Writer</a:t>
            </a:r>
            <a:br>
              <a:rPr lang="en-US" altLang="zh-CN" sz="2800" dirty="0"/>
            </a:br>
            <a:endParaRPr lang="zh-CN" altLang="en-US" sz="2800" dirty="0"/>
          </a:p>
        </p:txBody>
      </p:sp>
      <p:pic>
        <p:nvPicPr>
          <p:cNvPr id="2050" name="图片 1">
            <a:extLst>
              <a:ext uri="{FF2B5EF4-FFF2-40B4-BE49-F238E27FC236}">
                <a16:creationId xmlns:a16="http://schemas.microsoft.com/office/drawing/2014/main" id="{61F307ED-8EB4-4407-B634-9E011182B1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4468" y="4588065"/>
            <a:ext cx="356421" cy="4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08272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2" name="内容占位符 -2147482597">
            <a:extLst>
              <a:ext uri="{FF2B5EF4-FFF2-40B4-BE49-F238E27FC236}">
                <a16:creationId xmlns:a16="http://schemas.microsoft.com/office/drawing/2014/main" id="{F5AFC8AD-70B5-46B6-848C-E18337DAC00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525533" y="1015555"/>
            <a:ext cx="6427788" cy="4114800"/>
          </a:xfrm>
        </p:spPr>
      </p:pic>
      <p:sp>
        <p:nvSpPr>
          <p:cNvPr id="61443" name="文本框 3">
            <a:extLst>
              <a:ext uri="{FF2B5EF4-FFF2-40B4-BE49-F238E27FC236}">
                <a16:creationId xmlns:a16="http://schemas.microsoft.com/office/drawing/2014/main" id="{1A029659-AACE-4AB8-94C1-A179B25DA51B}"/>
              </a:ext>
            </a:extLst>
          </p:cNvPr>
          <p:cNvSpPr txBox="1">
            <a:spLocks noChangeArrowheads="1"/>
          </p:cNvSpPr>
          <p:nvPr/>
        </p:nvSpPr>
        <p:spPr bwMode="auto">
          <a:xfrm>
            <a:off x="5473950" y="5269698"/>
            <a:ext cx="65309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-27 光标定位第三行首，单击【D】键，删除一整行的字符</a:t>
            </a:r>
          </a:p>
        </p:txBody>
      </p:sp>
      <p:pic>
        <p:nvPicPr>
          <p:cNvPr id="5" name="内容占位符 -2147482558">
            <a:extLst>
              <a:ext uri="{FF2B5EF4-FFF2-40B4-BE49-F238E27FC236}">
                <a16:creationId xmlns:a16="http://schemas.microsoft.com/office/drawing/2014/main" id="{AC6628E9-2792-41C0-9B16-FF7E472E46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771560" y="1015555"/>
            <a:ext cx="4591550" cy="4114800"/>
          </a:xfrm>
          <a:prstGeom prst="rect">
            <a:avLst/>
          </a:prstGeom>
        </p:spPr>
      </p:pic>
      <p:sp>
        <p:nvSpPr>
          <p:cNvPr id="6" name="文本框 3">
            <a:extLst>
              <a:ext uri="{FF2B5EF4-FFF2-40B4-BE49-F238E27FC236}">
                <a16:creationId xmlns:a16="http://schemas.microsoft.com/office/drawing/2014/main" id="{DA9129E2-BCFA-4866-81A2-BB1A20735AFD}"/>
              </a:ext>
            </a:extLst>
          </p:cNvPr>
          <p:cNvSpPr txBox="1">
            <a:spLocks noChangeArrowheads="1"/>
          </p:cNvSpPr>
          <p:nvPr/>
        </p:nvSpPr>
        <p:spPr bwMode="auto">
          <a:xfrm>
            <a:off x="1831697" y="5100070"/>
            <a:ext cx="217390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25</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标题 1">
            <a:extLst>
              <a:ext uri="{FF2B5EF4-FFF2-40B4-BE49-F238E27FC236}">
                <a16:creationId xmlns:a16="http://schemas.microsoft.com/office/drawing/2014/main" id="{BF54CCF9-7E22-40A7-8037-D2177BA32391}"/>
              </a:ext>
            </a:extLst>
          </p:cNvPr>
          <p:cNvSpPr>
            <a:spLocks noGrp="1" noChangeArrowheads="1"/>
          </p:cNvSpPr>
          <p:nvPr>
            <p:ph type="title"/>
          </p:nvPr>
        </p:nvSpPr>
        <p:spPr>
          <a:xfrm>
            <a:off x="2181959" y="654933"/>
            <a:ext cx="8911687" cy="783449"/>
          </a:xfrm>
        </p:spPr>
        <p:txBody>
          <a:bodyPr>
            <a:normAutofit/>
          </a:bodyPr>
          <a:lstStyle/>
          <a:p>
            <a:r>
              <a:rPr lang="zh-CN" altLang="en-US" sz="3200" dirty="0"/>
              <a:t>3、文本的替换与修改</a:t>
            </a:r>
          </a:p>
        </p:txBody>
      </p:sp>
      <p:sp>
        <p:nvSpPr>
          <p:cNvPr id="62466" name="内容占位符 2">
            <a:extLst>
              <a:ext uri="{FF2B5EF4-FFF2-40B4-BE49-F238E27FC236}">
                <a16:creationId xmlns:a16="http://schemas.microsoft.com/office/drawing/2014/main" id="{CBF3A9F6-7DBA-4D59-AA20-20C81531906D}"/>
              </a:ext>
            </a:extLst>
          </p:cNvPr>
          <p:cNvSpPr>
            <a:spLocks noGrp="1" noChangeArrowheads="1"/>
          </p:cNvSpPr>
          <p:nvPr>
            <p:ph idx="1"/>
          </p:nvPr>
        </p:nvSpPr>
        <p:spPr>
          <a:xfrm>
            <a:off x="1880294" y="1540189"/>
            <a:ext cx="9873341" cy="4274984"/>
          </a:xfrm>
        </p:spPr>
        <p:txBody>
          <a:bodyPr>
            <a:normAutofit/>
          </a:bodyPr>
          <a:lstStyle/>
          <a:p>
            <a:pPr>
              <a:lnSpc>
                <a:spcPct val="150000"/>
              </a:lnSpc>
            </a:pPr>
            <a:r>
              <a:rPr lang="zh-CN" altLang="en-US" sz="2400" dirty="0"/>
              <a:t>文本的替换是用一个字符替换另一个字符，或用多个字符替换一个字符或一行，是一种先删除后插入的操作。用【Esc】键结束插入过程。</a:t>
            </a:r>
          </a:p>
          <a:p>
            <a:pPr>
              <a:lnSpc>
                <a:spcPct val="150000"/>
              </a:lnSpc>
            </a:pPr>
            <a:r>
              <a:rPr lang="zh-CN" altLang="en-US" sz="2400" dirty="0"/>
              <a:t>文本的修改是改写一部分文本的内容，先删除指定范围内的文本，然后插入新文本。用【Esc】键结束插入过程。</a:t>
            </a:r>
          </a:p>
          <a:p>
            <a:pPr>
              <a:lnSpc>
                <a:spcPct val="150000"/>
              </a:lnSpc>
            </a:pPr>
            <a:r>
              <a:rPr lang="zh-CN" altLang="en-US" sz="2400" dirty="0"/>
              <a:t>使用替换命令或修改命令，都要在命令模式下进行。因此，在操作前保证处于命令模式是十分必要的。回到命令模式的方式，仍然是单击【Esc】键。</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内容占位符 2">
            <a:extLst>
              <a:ext uri="{FF2B5EF4-FFF2-40B4-BE49-F238E27FC236}">
                <a16:creationId xmlns:a16="http://schemas.microsoft.com/office/drawing/2014/main" id="{2A6F8613-CDE6-42E3-8865-BDA4696C0FD4}"/>
              </a:ext>
            </a:extLst>
          </p:cNvPr>
          <p:cNvSpPr>
            <a:spLocks noGrp="1" noChangeArrowheads="1"/>
          </p:cNvSpPr>
          <p:nvPr>
            <p:ph idx="1"/>
          </p:nvPr>
        </p:nvSpPr>
        <p:spPr>
          <a:xfrm>
            <a:off x="1972763" y="623299"/>
            <a:ext cx="9452100" cy="3777622"/>
          </a:xfrm>
        </p:spPr>
        <p:txBody>
          <a:bodyPr>
            <a:normAutofit/>
          </a:bodyPr>
          <a:lstStyle/>
          <a:p>
            <a:pPr>
              <a:lnSpc>
                <a:spcPct val="150000"/>
              </a:lnSpc>
            </a:pPr>
            <a:r>
              <a:rPr lang="zh-CN" altLang="en-US" sz="2400" dirty="0"/>
              <a:t>具体使用步骤如下：</a:t>
            </a:r>
          </a:p>
          <a:p>
            <a:pPr>
              <a:lnSpc>
                <a:spcPct val="150000"/>
              </a:lnSpc>
            </a:pPr>
            <a:r>
              <a:rPr lang="zh-CN" altLang="en-US" sz="2400" dirty="0"/>
              <a:t>按下【Esc】键——&gt;光标移动到要替换或修改的位置——&gt;输入替换或修改命令——&gt;新文本内容——&gt;按下【Esc】键。</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内容占位符 2">
            <a:extLst>
              <a:ext uri="{FF2B5EF4-FFF2-40B4-BE49-F238E27FC236}">
                <a16:creationId xmlns:a16="http://schemas.microsoft.com/office/drawing/2014/main" id="{FE270CE4-8AE2-47AA-BDC0-E5F2D320BCE7}"/>
              </a:ext>
            </a:extLst>
          </p:cNvPr>
          <p:cNvSpPr>
            <a:spLocks noGrp="1" noChangeArrowheads="1"/>
          </p:cNvSpPr>
          <p:nvPr>
            <p:ph idx="1"/>
          </p:nvPr>
        </p:nvSpPr>
        <p:spPr>
          <a:xfrm>
            <a:off x="1806093" y="638799"/>
            <a:ext cx="9824253" cy="5207197"/>
          </a:xfrm>
        </p:spPr>
        <p:txBody>
          <a:bodyPr>
            <a:noAutofit/>
          </a:bodyPr>
          <a:lstStyle/>
          <a:p>
            <a:pPr>
              <a:lnSpc>
                <a:spcPct val="150000"/>
              </a:lnSpc>
            </a:pPr>
            <a:r>
              <a:rPr lang="zh-CN" altLang="en-US" sz="2400" dirty="0"/>
              <a:t>（1）常用的替换命令</a:t>
            </a:r>
          </a:p>
          <a:p>
            <a:pPr>
              <a:lnSpc>
                <a:spcPct val="150000"/>
              </a:lnSpc>
            </a:pPr>
            <a:r>
              <a:rPr lang="zh-CN" altLang="en-US" sz="2400" dirty="0"/>
              <a:t>s——用输入的新文本替换光标处的字符。新文本可以为一个或多个字符。</a:t>
            </a:r>
          </a:p>
          <a:p>
            <a:pPr>
              <a:lnSpc>
                <a:spcPct val="150000"/>
              </a:lnSpc>
            </a:pPr>
            <a:r>
              <a:rPr lang="zh-CN" altLang="en-US" sz="2400" dirty="0"/>
              <a:t>S（大写）——用输入的新文本替换光标所在的行。如果不输入新文本，则执行效果就是整行文本都被删除掉，变成一个空白行。</a:t>
            </a:r>
          </a:p>
          <a:p>
            <a:pPr>
              <a:lnSpc>
                <a:spcPct val="150000"/>
              </a:lnSpc>
            </a:pPr>
            <a:r>
              <a:rPr lang="zh-CN" altLang="en-US" sz="2400" dirty="0"/>
              <a:t>r——用输入的新字符替换光标处的字符。新字符指的是一个字符，因此是用一个新字符替换一个旧字符的，这与s命令是不同。</a:t>
            </a:r>
          </a:p>
          <a:p>
            <a:pPr>
              <a:lnSpc>
                <a:spcPct val="150000"/>
              </a:lnSpc>
            </a:pPr>
            <a:r>
              <a:rPr lang="zh-CN" altLang="en-US" sz="2400" dirty="0"/>
              <a:t>R（大写）——用输入的新文本逐个替换从光标处开始的各个字符。</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标题 1">
            <a:extLst>
              <a:ext uri="{FF2B5EF4-FFF2-40B4-BE49-F238E27FC236}">
                <a16:creationId xmlns:a16="http://schemas.microsoft.com/office/drawing/2014/main" id="{F546B337-C8F8-4C61-A03C-0D97DE8C6322}"/>
              </a:ext>
            </a:extLst>
          </p:cNvPr>
          <p:cNvSpPr>
            <a:spLocks noGrp="1" noChangeArrowheads="1"/>
          </p:cNvSpPr>
          <p:nvPr>
            <p:ph type="title"/>
          </p:nvPr>
        </p:nvSpPr>
        <p:spPr>
          <a:xfrm>
            <a:off x="1770992" y="546323"/>
            <a:ext cx="8911687" cy="1280890"/>
          </a:xfrm>
        </p:spPr>
        <p:txBody>
          <a:bodyPr>
            <a:normAutofit/>
          </a:bodyPr>
          <a:lstStyle/>
          <a:p>
            <a:r>
              <a:rPr lang="zh-CN" altLang="en-US" sz="2400" dirty="0"/>
              <a:t>以图</a:t>
            </a:r>
            <a:r>
              <a:rPr lang="en-US" altLang="zh-CN" sz="2400" dirty="0"/>
              <a:t>5</a:t>
            </a:r>
            <a:r>
              <a:rPr lang="zh-CN" altLang="en-US" sz="2400" dirty="0"/>
              <a:t>-27所示的myfile文件为基础进行文本替换命令演示，效果如图</a:t>
            </a:r>
            <a:r>
              <a:rPr lang="en-US" altLang="zh-CN" sz="2400" dirty="0"/>
              <a:t>5-28</a:t>
            </a:r>
            <a:r>
              <a:rPr lang="zh-CN" altLang="en-US" sz="2400" dirty="0"/>
              <a:t>、图</a:t>
            </a:r>
            <a:r>
              <a:rPr lang="en-US" altLang="zh-CN" sz="2400" dirty="0"/>
              <a:t>5-29</a:t>
            </a:r>
            <a:endParaRPr lang="zh-CN" altLang="en-US" sz="2400" dirty="0"/>
          </a:p>
        </p:txBody>
      </p:sp>
      <p:pic>
        <p:nvPicPr>
          <p:cNvPr id="65538" name="内容占位符 -2147482557">
            <a:extLst>
              <a:ext uri="{FF2B5EF4-FFF2-40B4-BE49-F238E27FC236}">
                <a16:creationId xmlns:a16="http://schemas.microsoft.com/office/drawing/2014/main" id="{04B5B1F5-300C-4D60-9ADA-F803813B5B4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701142" y="1371600"/>
            <a:ext cx="6364288" cy="4114800"/>
          </a:xfrm>
        </p:spPr>
      </p:pic>
      <p:sp>
        <p:nvSpPr>
          <p:cNvPr id="65539" name="文本框 3">
            <a:extLst>
              <a:ext uri="{FF2B5EF4-FFF2-40B4-BE49-F238E27FC236}">
                <a16:creationId xmlns:a16="http://schemas.microsoft.com/office/drawing/2014/main" id="{2971BBF3-6734-4BB5-B19D-FEAA841DFC0B}"/>
              </a:ext>
            </a:extLst>
          </p:cNvPr>
          <p:cNvSpPr txBox="1">
            <a:spLocks noChangeArrowheads="1"/>
          </p:cNvSpPr>
          <p:nvPr/>
        </p:nvSpPr>
        <p:spPr bwMode="auto">
          <a:xfrm>
            <a:off x="6481482" y="5603701"/>
            <a:ext cx="462658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-28 光标定位第一行首，单击【s】键，</a:t>
            </a:r>
            <a:endParaRPr lang="en-US" altLang="zh-CN" dirty="0"/>
          </a:p>
          <a:p>
            <a:pPr algn="ctr"/>
            <a:r>
              <a:rPr lang="zh-CN" altLang="en-US" dirty="0"/>
              <a:t>输入一串数字替换字母“t”</a:t>
            </a:r>
          </a:p>
        </p:txBody>
      </p:sp>
      <p:pic>
        <p:nvPicPr>
          <p:cNvPr id="7" name="内容占位符 -2147482597">
            <a:extLst>
              <a:ext uri="{FF2B5EF4-FFF2-40B4-BE49-F238E27FC236}">
                <a16:creationId xmlns:a16="http://schemas.microsoft.com/office/drawing/2014/main" id="{D8A3D0A4-5483-4AAF-8533-6A20287BD6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922496" y="1371600"/>
            <a:ext cx="4553629" cy="4114800"/>
          </a:xfrm>
          <a:prstGeom prst="rect">
            <a:avLst/>
          </a:prstGeom>
        </p:spPr>
      </p:pic>
      <p:sp>
        <p:nvSpPr>
          <p:cNvPr id="2" name="文本框 1">
            <a:extLst>
              <a:ext uri="{FF2B5EF4-FFF2-40B4-BE49-F238E27FC236}">
                <a16:creationId xmlns:a16="http://schemas.microsoft.com/office/drawing/2014/main" id="{15201620-B23B-491E-924A-6464CEEC3F92}"/>
              </a:ext>
            </a:extLst>
          </p:cNvPr>
          <p:cNvSpPr txBox="1"/>
          <p:nvPr/>
        </p:nvSpPr>
        <p:spPr>
          <a:xfrm>
            <a:off x="2024197" y="5486400"/>
            <a:ext cx="877163" cy="369332"/>
          </a:xfrm>
          <a:prstGeom prst="rect">
            <a:avLst/>
          </a:prstGeom>
          <a:noFill/>
        </p:spPr>
        <p:txBody>
          <a:bodyPr wrap="none" rtlCol="0">
            <a:spAutoFit/>
          </a:bodyPr>
          <a:lstStyle/>
          <a:p>
            <a:r>
              <a:rPr lang="zh-CN" altLang="en-US" dirty="0"/>
              <a:t>图</a:t>
            </a:r>
            <a:r>
              <a:rPr lang="en-US" altLang="zh-CN" dirty="0"/>
              <a:t>5-27</a:t>
            </a:r>
            <a:endParaRPr lang="zh-CN" alt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562" name="内容占位符 -2147482595">
            <a:extLst>
              <a:ext uri="{FF2B5EF4-FFF2-40B4-BE49-F238E27FC236}">
                <a16:creationId xmlns:a16="http://schemas.microsoft.com/office/drawing/2014/main" id="{082A749C-BA2C-44F4-83FD-DBD5F7C0242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692882" y="1239017"/>
            <a:ext cx="6419850" cy="4114800"/>
          </a:xfrm>
        </p:spPr>
      </p:pic>
      <p:sp>
        <p:nvSpPr>
          <p:cNvPr id="66563" name="文本框 3">
            <a:extLst>
              <a:ext uri="{FF2B5EF4-FFF2-40B4-BE49-F238E27FC236}">
                <a16:creationId xmlns:a16="http://schemas.microsoft.com/office/drawing/2014/main" id="{6DE724DE-BF5B-41D1-994F-945BE7D9EE32}"/>
              </a:ext>
            </a:extLst>
          </p:cNvPr>
          <p:cNvSpPr txBox="1">
            <a:spLocks noChangeArrowheads="1"/>
          </p:cNvSpPr>
          <p:nvPr/>
        </p:nvSpPr>
        <p:spPr bwMode="auto">
          <a:xfrm>
            <a:off x="6350543" y="5414856"/>
            <a:ext cx="452239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-29光标定位第一行首，单击【r】键，</a:t>
            </a:r>
            <a:endParaRPr lang="en-US" altLang="zh-CN" dirty="0"/>
          </a:p>
          <a:p>
            <a:r>
              <a:rPr lang="zh-CN" altLang="en-US" dirty="0"/>
              <a:t>输入字母“T”替换字母“t”</a:t>
            </a:r>
          </a:p>
        </p:txBody>
      </p:sp>
      <p:pic>
        <p:nvPicPr>
          <p:cNvPr id="5" name="内容占位符 -2147482597">
            <a:extLst>
              <a:ext uri="{FF2B5EF4-FFF2-40B4-BE49-F238E27FC236}">
                <a16:creationId xmlns:a16="http://schemas.microsoft.com/office/drawing/2014/main" id="{56A1E30A-1AD8-4E61-9E8B-CD23ECBD75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026434" y="1239017"/>
            <a:ext cx="4553629" cy="4114800"/>
          </a:xfrm>
          <a:prstGeom prst="rect">
            <a:avLst/>
          </a:prstGeom>
        </p:spPr>
      </p:pic>
      <p:sp>
        <p:nvSpPr>
          <p:cNvPr id="6" name="文本框 5">
            <a:extLst>
              <a:ext uri="{FF2B5EF4-FFF2-40B4-BE49-F238E27FC236}">
                <a16:creationId xmlns:a16="http://schemas.microsoft.com/office/drawing/2014/main" id="{8AEB2ACD-634E-4959-B182-90EEC259563C}"/>
              </a:ext>
            </a:extLst>
          </p:cNvPr>
          <p:cNvSpPr txBox="1"/>
          <p:nvPr/>
        </p:nvSpPr>
        <p:spPr>
          <a:xfrm>
            <a:off x="2189781" y="5414803"/>
            <a:ext cx="877163" cy="369332"/>
          </a:xfrm>
          <a:prstGeom prst="rect">
            <a:avLst/>
          </a:prstGeom>
          <a:noFill/>
        </p:spPr>
        <p:txBody>
          <a:bodyPr wrap="none" rtlCol="0">
            <a:spAutoFit/>
          </a:bodyPr>
          <a:lstStyle/>
          <a:p>
            <a:r>
              <a:rPr lang="zh-CN" altLang="en-US" dirty="0"/>
              <a:t>图</a:t>
            </a:r>
            <a:r>
              <a:rPr lang="en-US" altLang="zh-CN" dirty="0"/>
              <a:t>5-27</a:t>
            </a:r>
            <a:endParaRPr lang="zh-CN" alt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内容占位符 2">
            <a:extLst>
              <a:ext uri="{FF2B5EF4-FFF2-40B4-BE49-F238E27FC236}">
                <a16:creationId xmlns:a16="http://schemas.microsoft.com/office/drawing/2014/main" id="{CEC0D4D5-984B-465A-B00D-F85ED17709CC}"/>
              </a:ext>
            </a:extLst>
          </p:cNvPr>
          <p:cNvSpPr>
            <a:spLocks noGrp="1" noChangeArrowheads="1"/>
          </p:cNvSpPr>
          <p:nvPr>
            <p:ph idx="1"/>
          </p:nvPr>
        </p:nvSpPr>
        <p:spPr>
          <a:xfrm>
            <a:off x="1931666" y="726040"/>
            <a:ext cx="9852792" cy="3777622"/>
          </a:xfrm>
        </p:spPr>
        <p:txBody>
          <a:bodyPr>
            <a:normAutofit/>
          </a:bodyPr>
          <a:lstStyle/>
          <a:p>
            <a:r>
              <a:rPr lang="zh-CN" altLang="en-US" sz="2400" dirty="0"/>
              <a:t>（2）常用的修改命令</a:t>
            </a:r>
          </a:p>
          <a:p>
            <a:pPr lvl="1"/>
            <a:r>
              <a:rPr lang="zh-CN" altLang="en-US" sz="2400" dirty="0"/>
              <a:t>c0——修改光标左边的字符。命令中包含的是数字0（零），而不是字母。</a:t>
            </a:r>
          </a:p>
          <a:p>
            <a:pPr lvl="1"/>
            <a:r>
              <a:rPr lang="zh-CN" altLang="en-US" sz="2400" dirty="0"/>
              <a:t>c$——修改光标右边的字符。</a:t>
            </a:r>
          </a:p>
          <a:p>
            <a:pPr lvl="1"/>
            <a:r>
              <a:rPr lang="zh-CN" altLang="en-US" sz="2400" dirty="0"/>
              <a:t>cl——修改光标处的字符。命令中包含的是数字1，而不是字母。</a:t>
            </a:r>
          </a:p>
          <a:p>
            <a:pPr lvl="1"/>
            <a:r>
              <a:rPr lang="zh-CN" altLang="en-US" sz="2400" dirty="0"/>
              <a:t>cG——修改光标所在行之后的所有行。</a:t>
            </a:r>
          </a:p>
          <a:p>
            <a:r>
              <a:rPr lang="zh-CN" altLang="en-US" sz="2400" dirty="0"/>
              <a:t>以图</a:t>
            </a:r>
            <a:r>
              <a:rPr lang="en-US" altLang="zh-CN" sz="2400" dirty="0"/>
              <a:t>5</a:t>
            </a:r>
            <a:r>
              <a:rPr lang="zh-CN" altLang="en-US" sz="2400" dirty="0"/>
              <a:t>-27所示的myfile文件为基础进行文本修改命令演示，如图</a:t>
            </a:r>
            <a:r>
              <a:rPr lang="en-US" altLang="zh-CN" sz="2400" dirty="0"/>
              <a:t>5-30</a:t>
            </a:r>
            <a:r>
              <a:rPr lang="zh-CN" altLang="en-US" sz="2400" dirty="0"/>
              <a:t>，图</a:t>
            </a:r>
            <a:r>
              <a:rPr lang="en-US" altLang="zh-CN" sz="2400" dirty="0"/>
              <a:t>5-31</a:t>
            </a:r>
            <a:endParaRPr lang="zh-CN" altLang="en-US" sz="24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内容占位符 -2147482594">
            <a:extLst>
              <a:ext uri="{FF2B5EF4-FFF2-40B4-BE49-F238E27FC236}">
                <a16:creationId xmlns:a16="http://schemas.microsoft.com/office/drawing/2014/main" id="{AC16AD20-3345-4F5E-B700-B240504CBEB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615761" y="1239017"/>
            <a:ext cx="6397625" cy="4114800"/>
          </a:xfrm>
        </p:spPr>
      </p:pic>
      <p:sp>
        <p:nvSpPr>
          <p:cNvPr id="68611" name="文本框 3">
            <a:extLst>
              <a:ext uri="{FF2B5EF4-FFF2-40B4-BE49-F238E27FC236}">
                <a16:creationId xmlns:a16="http://schemas.microsoft.com/office/drawing/2014/main" id="{E9BD1AC3-7D4F-464F-AD37-C82F5EEAF87C}"/>
              </a:ext>
            </a:extLst>
          </p:cNvPr>
          <p:cNvSpPr txBox="1">
            <a:spLocks noChangeArrowheads="1"/>
          </p:cNvSpPr>
          <p:nvPr/>
        </p:nvSpPr>
        <p:spPr bwMode="auto">
          <a:xfrm>
            <a:off x="6623783" y="5414803"/>
            <a:ext cx="42306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-30单击【c0】键，执行后的效果图</a:t>
            </a:r>
          </a:p>
        </p:txBody>
      </p:sp>
      <p:pic>
        <p:nvPicPr>
          <p:cNvPr id="5" name="内容占位符 -2147482597">
            <a:extLst>
              <a:ext uri="{FF2B5EF4-FFF2-40B4-BE49-F238E27FC236}">
                <a16:creationId xmlns:a16="http://schemas.microsoft.com/office/drawing/2014/main" id="{DEA898AA-DF39-425C-92E3-C4C507AB38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913419" y="1239017"/>
            <a:ext cx="4553629" cy="4114800"/>
          </a:xfrm>
          <a:prstGeom prst="rect">
            <a:avLst/>
          </a:prstGeom>
        </p:spPr>
      </p:pic>
      <p:sp>
        <p:nvSpPr>
          <p:cNvPr id="6" name="文本框 5">
            <a:extLst>
              <a:ext uri="{FF2B5EF4-FFF2-40B4-BE49-F238E27FC236}">
                <a16:creationId xmlns:a16="http://schemas.microsoft.com/office/drawing/2014/main" id="{25DB3F55-8E02-4B87-A0E6-A1A7D624153D}"/>
              </a:ext>
            </a:extLst>
          </p:cNvPr>
          <p:cNvSpPr txBox="1"/>
          <p:nvPr/>
        </p:nvSpPr>
        <p:spPr>
          <a:xfrm>
            <a:off x="2189781" y="5414803"/>
            <a:ext cx="877163" cy="369332"/>
          </a:xfrm>
          <a:prstGeom prst="rect">
            <a:avLst/>
          </a:prstGeom>
          <a:noFill/>
        </p:spPr>
        <p:txBody>
          <a:bodyPr wrap="none" rtlCol="0">
            <a:spAutoFit/>
          </a:bodyPr>
          <a:lstStyle/>
          <a:p>
            <a:r>
              <a:rPr lang="zh-CN" altLang="en-US" dirty="0"/>
              <a:t>图</a:t>
            </a:r>
            <a:r>
              <a:rPr lang="en-US" altLang="zh-CN" dirty="0"/>
              <a:t>5-27</a:t>
            </a:r>
            <a:endParaRPr lang="zh-CN"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634" name="内容占位符 -2147482593">
            <a:extLst>
              <a:ext uri="{FF2B5EF4-FFF2-40B4-BE49-F238E27FC236}">
                <a16:creationId xmlns:a16="http://schemas.microsoft.com/office/drawing/2014/main" id="{DF11AC2B-E8B5-4FAB-A2B7-FE60B156581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541651" y="1371600"/>
            <a:ext cx="6396038" cy="4114800"/>
          </a:xfrm>
        </p:spPr>
      </p:pic>
      <p:sp>
        <p:nvSpPr>
          <p:cNvPr id="69635" name="文本框 3">
            <a:extLst>
              <a:ext uri="{FF2B5EF4-FFF2-40B4-BE49-F238E27FC236}">
                <a16:creationId xmlns:a16="http://schemas.microsoft.com/office/drawing/2014/main" id="{57B0C0BB-951C-492E-945F-78722A5B8586}"/>
              </a:ext>
            </a:extLst>
          </p:cNvPr>
          <p:cNvSpPr txBox="1">
            <a:spLocks noChangeArrowheads="1"/>
          </p:cNvSpPr>
          <p:nvPr/>
        </p:nvSpPr>
        <p:spPr bwMode="auto">
          <a:xfrm>
            <a:off x="6485207" y="5547386"/>
            <a:ext cx="45089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-31 把“my”改成“MY”后的效果图</a:t>
            </a:r>
          </a:p>
        </p:txBody>
      </p:sp>
      <p:pic>
        <p:nvPicPr>
          <p:cNvPr id="5" name="内容占位符 -2147482597">
            <a:extLst>
              <a:ext uri="{FF2B5EF4-FFF2-40B4-BE49-F238E27FC236}">
                <a16:creationId xmlns:a16="http://schemas.microsoft.com/office/drawing/2014/main" id="{EC7ABDEB-52AE-43DE-BEE8-A351E07397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11799" y="1371600"/>
            <a:ext cx="4553629" cy="4114800"/>
          </a:xfrm>
          <a:prstGeom prst="rect">
            <a:avLst/>
          </a:prstGeom>
        </p:spPr>
      </p:pic>
      <p:sp>
        <p:nvSpPr>
          <p:cNvPr id="6" name="文本框 5">
            <a:extLst>
              <a:ext uri="{FF2B5EF4-FFF2-40B4-BE49-F238E27FC236}">
                <a16:creationId xmlns:a16="http://schemas.microsoft.com/office/drawing/2014/main" id="{6F96FC8A-4431-4C09-A7F7-2E660D09EC03}"/>
              </a:ext>
            </a:extLst>
          </p:cNvPr>
          <p:cNvSpPr txBox="1"/>
          <p:nvPr/>
        </p:nvSpPr>
        <p:spPr>
          <a:xfrm>
            <a:off x="2650031" y="5547386"/>
            <a:ext cx="877163" cy="369332"/>
          </a:xfrm>
          <a:prstGeom prst="rect">
            <a:avLst/>
          </a:prstGeom>
          <a:noFill/>
        </p:spPr>
        <p:txBody>
          <a:bodyPr wrap="none" rtlCol="0">
            <a:spAutoFit/>
          </a:bodyPr>
          <a:lstStyle/>
          <a:p>
            <a:r>
              <a:rPr lang="zh-CN" altLang="en-US" dirty="0"/>
              <a:t>图</a:t>
            </a:r>
            <a:r>
              <a:rPr lang="en-US" altLang="zh-CN" dirty="0"/>
              <a:t>5-27</a:t>
            </a:r>
            <a:endParaRPr lang="zh-CN" altLang="en-US"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标题 1">
            <a:extLst>
              <a:ext uri="{FF2B5EF4-FFF2-40B4-BE49-F238E27FC236}">
                <a16:creationId xmlns:a16="http://schemas.microsoft.com/office/drawing/2014/main" id="{C6139F5B-77A7-4113-8282-66C402577EEA}"/>
              </a:ext>
            </a:extLst>
          </p:cNvPr>
          <p:cNvSpPr>
            <a:spLocks noGrp="1" noChangeArrowheads="1"/>
          </p:cNvSpPr>
          <p:nvPr>
            <p:ph type="title"/>
          </p:nvPr>
        </p:nvSpPr>
        <p:spPr>
          <a:xfrm>
            <a:off x="2155825" y="521369"/>
            <a:ext cx="8911687" cy="752627"/>
          </a:xfrm>
        </p:spPr>
        <p:txBody>
          <a:bodyPr>
            <a:normAutofit/>
          </a:bodyPr>
          <a:lstStyle/>
          <a:p>
            <a:r>
              <a:rPr lang="zh-CN" altLang="en-US" sz="3200" dirty="0"/>
              <a:t>4、文本的剪切、拷贝、粘贴</a:t>
            </a:r>
          </a:p>
        </p:txBody>
      </p:sp>
      <p:sp>
        <p:nvSpPr>
          <p:cNvPr id="70658" name="内容占位符 2">
            <a:extLst>
              <a:ext uri="{FF2B5EF4-FFF2-40B4-BE49-F238E27FC236}">
                <a16:creationId xmlns:a16="http://schemas.microsoft.com/office/drawing/2014/main" id="{5F7DF31F-1EDE-41FF-A6A4-0339EC5BF2BA}"/>
              </a:ext>
            </a:extLst>
          </p:cNvPr>
          <p:cNvSpPr>
            <a:spLocks noGrp="1" noChangeArrowheads="1"/>
          </p:cNvSpPr>
          <p:nvPr>
            <p:ph idx="1"/>
          </p:nvPr>
        </p:nvSpPr>
        <p:spPr>
          <a:xfrm>
            <a:off x="1997075" y="1371599"/>
            <a:ext cx="9838754" cy="4965031"/>
          </a:xfrm>
        </p:spPr>
        <p:txBody>
          <a:bodyPr>
            <a:noAutofit/>
          </a:bodyPr>
          <a:lstStyle/>
          <a:p>
            <a:r>
              <a:rPr lang="zh-CN" altLang="en-US" sz="2400" dirty="0"/>
              <a:t>在插入模式下，不允许剪切、拷贝、粘贴文本。因此，要实现这些操作应先单击【ESC】键，保证处于命令模式下。然后再使用相关命令进行操作。 </a:t>
            </a:r>
          </a:p>
          <a:p>
            <a:r>
              <a:rPr lang="zh-CN" altLang="en-US" sz="2400" dirty="0"/>
              <a:t>相关的常用命令如下：</a:t>
            </a:r>
          </a:p>
          <a:p>
            <a:pPr lvl="1"/>
            <a:r>
              <a:rPr lang="zh-CN" altLang="en-US" sz="2400" dirty="0"/>
              <a:t>yy——拷贝光标所在的行。</a:t>
            </a:r>
          </a:p>
          <a:p>
            <a:pPr lvl="1"/>
            <a:r>
              <a:rPr lang="zh-CN" altLang="en-US" sz="2400" dirty="0"/>
              <a:t>y0——拷贝光标左边的文本内容。命令中包含的是数字0（零），而不是字母。</a:t>
            </a:r>
          </a:p>
          <a:p>
            <a:pPr lvl="1"/>
            <a:r>
              <a:rPr lang="zh-CN" altLang="en-US" sz="2400" dirty="0"/>
              <a:t>y$——拷贝光标右边的文本内容。</a:t>
            </a:r>
          </a:p>
          <a:p>
            <a:pPr lvl="1"/>
            <a:r>
              <a:rPr lang="zh-CN" altLang="en-US" sz="2400" dirty="0"/>
              <a:t>p——粘贴文本到光标处。</a:t>
            </a:r>
          </a:p>
          <a:p>
            <a:pPr lvl="1"/>
            <a:r>
              <a:rPr lang="zh-CN" altLang="en-US" sz="2400" dirty="0"/>
              <a:t>dd——剪切光标所在行的文本。</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4FC0ED0-138E-46B9-939B-23830F82CCDC}"/>
              </a:ext>
            </a:extLst>
          </p:cNvPr>
          <p:cNvPicPr>
            <a:picLocks noChangeAspect="1"/>
          </p:cNvPicPr>
          <p:nvPr/>
        </p:nvPicPr>
        <p:blipFill>
          <a:blip r:embed="rId2"/>
          <a:stretch>
            <a:fillRect/>
          </a:stretch>
        </p:blipFill>
        <p:spPr>
          <a:xfrm>
            <a:off x="2790085" y="568539"/>
            <a:ext cx="7319685" cy="4373314"/>
          </a:xfrm>
          <a:prstGeom prst="rect">
            <a:avLst/>
          </a:prstGeom>
          <a:ln w="28575">
            <a:solidFill>
              <a:schemeClr val="tx1"/>
            </a:solidFill>
          </a:ln>
        </p:spPr>
      </p:pic>
      <p:sp>
        <p:nvSpPr>
          <p:cNvPr id="6" name="文本框 5">
            <a:extLst>
              <a:ext uri="{FF2B5EF4-FFF2-40B4-BE49-F238E27FC236}">
                <a16:creationId xmlns:a16="http://schemas.microsoft.com/office/drawing/2014/main" id="{18319949-9A78-4806-BB37-C8D1BF525E2B}"/>
              </a:ext>
            </a:extLst>
          </p:cNvPr>
          <p:cNvSpPr txBox="1"/>
          <p:nvPr/>
        </p:nvSpPr>
        <p:spPr>
          <a:xfrm>
            <a:off x="4620802" y="5065428"/>
            <a:ext cx="6097712" cy="369332"/>
          </a:xfrm>
          <a:prstGeom prst="rect">
            <a:avLst/>
          </a:prstGeom>
          <a:noFill/>
        </p:spPr>
        <p:txBody>
          <a:bodyPr wrap="square">
            <a:spAutoFit/>
          </a:bodyPr>
          <a:lstStyle/>
          <a:p>
            <a:r>
              <a:rPr lang="zh-CN" altLang="en-US" dirty="0"/>
              <a:t>图</a:t>
            </a:r>
            <a:r>
              <a:rPr lang="en-US" altLang="zh-CN" dirty="0"/>
              <a:t>5-2 </a:t>
            </a:r>
            <a:r>
              <a:rPr lang="en-US" altLang="zh-CN" dirty="0" err="1"/>
              <a:t>LibreOfficeWriter</a:t>
            </a:r>
            <a:r>
              <a:rPr lang="zh-CN" altLang="en-US" dirty="0"/>
              <a:t>主界面</a:t>
            </a:r>
          </a:p>
        </p:txBody>
      </p:sp>
    </p:spTree>
    <p:extLst>
      <p:ext uri="{BB962C8B-B14F-4D97-AF65-F5344CB8AC3E}">
        <p14:creationId xmlns:p14="http://schemas.microsoft.com/office/powerpoint/2010/main" val="2021997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标题 1">
            <a:extLst>
              <a:ext uri="{FF2B5EF4-FFF2-40B4-BE49-F238E27FC236}">
                <a16:creationId xmlns:a16="http://schemas.microsoft.com/office/drawing/2014/main" id="{00B829EC-031E-4595-AEC2-F096686D2EC5}"/>
              </a:ext>
            </a:extLst>
          </p:cNvPr>
          <p:cNvSpPr>
            <a:spLocks noGrp="1" noChangeArrowheads="1"/>
          </p:cNvSpPr>
          <p:nvPr>
            <p:ph type="title"/>
          </p:nvPr>
        </p:nvSpPr>
        <p:spPr>
          <a:xfrm>
            <a:off x="1791541" y="502678"/>
            <a:ext cx="10188126" cy="1280890"/>
          </a:xfrm>
        </p:spPr>
        <p:txBody>
          <a:bodyPr>
            <a:normAutofit/>
          </a:bodyPr>
          <a:lstStyle/>
          <a:p>
            <a:r>
              <a:rPr lang="zh-CN" altLang="en-US" sz="2400" dirty="0"/>
              <a:t>以图</a:t>
            </a:r>
            <a:r>
              <a:rPr lang="en-US" altLang="zh-CN" sz="2400" dirty="0"/>
              <a:t>5</a:t>
            </a:r>
            <a:r>
              <a:rPr lang="zh-CN" altLang="en-US" sz="2400" dirty="0"/>
              <a:t>-27所示的myfile文件为基础进行文本剪切、粘贴命令的演示。效果如图</a:t>
            </a:r>
            <a:r>
              <a:rPr lang="en-US" altLang="zh-CN" sz="2400" dirty="0"/>
              <a:t>5-32</a:t>
            </a:r>
            <a:r>
              <a:rPr lang="zh-CN" altLang="en-US" sz="2400" dirty="0"/>
              <a:t>、图</a:t>
            </a:r>
            <a:r>
              <a:rPr lang="en-US" altLang="zh-CN" sz="2400" dirty="0"/>
              <a:t>5-33</a:t>
            </a:r>
            <a:r>
              <a:rPr lang="zh-CN" altLang="en-US" sz="2400" dirty="0"/>
              <a:t>。</a:t>
            </a:r>
          </a:p>
        </p:txBody>
      </p:sp>
      <p:pic>
        <p:nvPicPr>
          <p:cNvPr id="71682" name="内容占位符 -2147482592">
            <a:extLst>
              <a:ext uri="{FF2B5EF4-FFF2-40B4-BE49-F238E27FC236}">
                <a16:creationId xmlns:a16="http://schemas.microsoft.com/office/drawing/2014/main" id="{04B4356B-17CD-4545-A274-2598FA75D6B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707455" y="1539536"/>
            <a:ext cx="6272212" cy="4114800"/>
          </a:xfrm>
        </p:spPr>
      </p:pic>
      <p:sp>
        <p:nvSpPr>
          <p:cNvPr id="71683" name="文本框 3">
            <a:extLst>
              <a:ext uri="{FF2B5EF4-FFF2-40B4-BE49-F238E27FC236}">
                <a16:creationId xmlns:a16="http://schemas.microsoft.com/office/drawing/2014/main" id="{CEF02E09-6F27-4F69-A836-91C6B5CC3339}"/>
              </a:ext>
            </a:extLst>
          </p:cNvPr>
          <p:cNvSpPr txBox="1">
            <a:spLocks noChangeArrowheads="1"/>
          </p:cNvSpPr>
          <p:nvPr/>
        </p:nvSpPr>
        <p:spPr bwMode="auto">
          <a:xfrm>
            <a:off x="6451779" y="5772026"/>
            <a:ext cx="46692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-32剪切掉myfile文件第一行后的效果图</a:t>
            </a:r>
          </a:p>
        </p:txBody>
      </p:sp>
      <p:pic>
        <p:nvPicPr>
          <p:cNvPr id="7" name="内容占位符 -2147482597">
            <a:extLst>
              <a:ext uri="{FF2B5EF4-FFF2-40B4-BE49-F238E27FC236}">
                <a16:creationId xmlns:a16="http://schemas.microsoft.com/office/drawing/2014/main" id="{24A261FE-68E1-4FDF-A2D1-8ABF3F3C9A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068653" y="1539536"/>
            <a:ext cx="4553629" cy="4114800"/>
          </a:xfrm>
          <a:prstGeom prst="rect">
            <a:avLst/>
          </a:prstGeom>
        </p:spPr>
      </p:pic>
      <p:sp>
        <p:nvSpPr>
          <p:cNvPr id="8" name="文本框 7">
            <a:extLst>
              <a:ext uri="{FF2B5EF4-FFF2-40B4-BE49-F238E27FC236}">
                <a16:creationId xmlns:a16="http://schemas.microsoft.com/office/drawing/2014/main" id="{A86C4074-29F5-4776-8F4F-7B5A73EF5B7C}"/>
              </a:ext>
            </a:extLst>
          </p:cNvPr>
          <p:cNvSpPr txBox="1"/>
          <p:nvPr/>
        </p:nvSpPr>
        <p:spPr>
          <a:xfrm>
            <a:off x="2468304" y="5657885"/>
            <a:ext cx="877163" cy="369332"/>
          </a:xfrm>
          <a:prstGeom prst="rect">
            <a:avLst/>
          </a:prstGeom>
          <a:noFill/>
        </p:spPr>
        <p:txBody>
          <a:bodyPr wrap="none" rtlCol="0">
            <a:spAutoFit/>
          </a:bodyPr>
          <a:lstStyle/>
          <a:p>
            <a:r>
              <a:rPr lang="zh-CN" altLang="en-US" dirty="0"/>
              <a:t>图</a:t>
            </a:r>
            <a:r>
              <a:rPr lang="en-US" altLang="zh-CN" dirty="0"/>
              <a:t>5-27</a:t>
            </a:r>
            <a:endParaRPr lang="zh-CN" alt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6" name="内容占位符 -2147482591">
            <a:extLst>
              <a:ext uri="{FF2B5EF4-FFF2-40B4-BE49-F238E27FC236}">
                <a16:creationId xmlns:a16="http://schemas.microsoft.com/office/drawing/2014/main" id="{CB448FD1-08D6-4AFC-A731-C424A44CF16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645526" y="1166655"/>
            <a:ext cx="6391275" cy="4114800"/>
          </a:xfrm>
        </p:spPr>
      </p:pic>
      <p:sp>
        <p:nvSpPr>
          <p:cNvPr id="72707" name="文本框 3">
            <a:extLst>
              <a:ext uri="{FF2B5EF4-FFF2-40B4-BE49-F238E27FC236}">
                <a16:creationId xmlns:a16="http://schemas.microsoft.com/office/drawing/2014/main" id="{948F20C2-76E2-4D4B-86FF-32B9806FFDE8}"/>
              </a:ext>
            </a:extLst>
          </p:cNvPr>
          <p:cNvSpPr txBox="1">
            <a:spLocks noChangeArrowheads="1"/>
          </p:cNvSpPr>
          <p:nvPr/>
        </p:nvSpPr>
        <p:spPr bwMode="auto">
          <a:xfrm>
            <a:off x="6092202" y="5322013"/>
            <a:ext cx="465544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-33把第一行的内容粘贴到文件尾的效果</a:t>
            </a:r>
          </a:p>
        </p:txBody>
      </p:sp>
      <p:pic>
        <p:nvPicPr>
          <p:cNvPr id="5" name="内容占位符 -2147482597">
            <a:extLst>
              <a:ext uri="{FF2B5EF4-FFF2-40B4-BE49-F238E27FC236}">
                <a16:creationId xmlns:a16="http://schemas.microsoft.com/office/drawing/2014/main" id="{810C205F-A93D-4F65-B8DE-14DB0B867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904267" y="1166655"/>
            <a:ext cx="4553629" cy="4114800"/>
          </a:xfrm>
          <a:prstGeom prst="rect">
            <a:avLst/>
          </a:prstGeom>
        </p:spPr>
      </p:pic>
      <p:sp>
        <p:nvSpPr>
          <p:cNvPr id="6" name="文本框 5">
            <a:extLst>
              <a:ext uri="{FF2B5EF4-FFF2-40B4-BE49-F238E27FC236}">
                <a16:creationId xmlns:a16="http://schemas.microsoft.com/office/drawing/2014/main" id="{B79E909E-6BDF-417A-91B4-15CC493F5333}"/>
              </a:ext>
            </a:extLst>
          </p:cNvPr>
          <p:cNvSpPr txBox="1"/>
          <p:nvPr/>
        </p:nvSpPr>
        <p:spPr>
          <a:xfrm>
            <a:off x="2550498" y="5322013"/>
            <a:ext cx="877163" cy="369332"/>
          </a:xfrm>
          <a:prstGeom prst="rect">
            <a:avLst/>
          </a:prstGeom>
          <a:noFill/>
        </p:spPr>
        <p:txBody>
          <a:bodyPr wrap="none" rtlCol="0">
            <a:spAutoFit/>
          </a:bodyPr>
          <a:lstStyle/>
          <a:p>
            <a:r>
              <a:rPr lang="zh-CN" altLang="en-US" dirty="0"/>
              <a:t>图</a:t>
            </a:r>
            <a:r>
              <a:rPr lang="en-US" altLang="zh-CN" dirty="0"/>
              <a:t>5-27</a:t>
            </a:r>
            <a:endParaRPr lang="zh-CN" altLang="en-US"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标题 1">
            <a:extLst>
              <a:ext uri="{FF2B5EF4-FFF2-40B4-BE49-F238E27FC236}">
                <a16:creationId xmlns:a16="http://schemas.microsoft.com/office/drawing/2014/main" id="{6437C036-AA3E-418E-BC8E-156C1DC96B09}"/>
              </a:ext>
            </a:extLst>
          </p:cNvPr>
          <p:cNvSpPr>
            <a:spLocks noGrp="1" noChangeArrowheads="1"/>
          </p:cNvSpPr>
          <p:nvPr>
            <p:ph type="title"/>
          </p:nvPr>
        </p:nvSpPr>
        <p:spPr>
          <a:xfrm>
            <a:off x="1640156" y="546323"/>
            <a:ext cx="10551844" cy="1031653"/>
          </a:xfrm>
        </p:spPr>
        <p:txBody>
          <a:bodyPr>
            <a:normAutofit/>
          </a:bodyPr>
          <a:lstStyle/>
          <a:p>
            <a:r>
              <a:rPr lang="zh-CN" altLang="en-US" sz="2400" dirty="0"/>
              <a:t>以图</a:t>
            </a:r>
            <a:r>
              <a:rPr lang="en-US" altLang="zh-CN" sz="2400" dirty="0"/>
              <a:t>5</a:t>
            </a:r>
            <a:r>
              <a:rPr lang="zh-CN" altLang="en-US" sz="2400" dirty="0"/>
              <a:t>-27所示的myfile文件为基础进行文本拷贝、粘贴命令的演示。效果如图</a:t>
            </a:r>
            <a:r>
              <a:rPr lang="en-US" altLang="zh-CN" sz="2400" dirty="0"/>
              <a:t>5-34</a:t>
            </a:r>
            <a:endParaRPr lang="zh-CN" altLang="en-US" sz="2400" dirty="0"/>
          </a:p>
        </p:txBody>
      </p:sp>
      <p:pic>
        <p:nvPicPr>
          <p:cNvPr id="73730" name="内容占位符 -2147482590">
            <a:extLst>
              <a:ext uri="{FF2B5EF4-FFF2-40B4-BE49-F238E27FC236}">
                <a16:creationId xmlns:a16="http://schemas.microsoft.com/office/drawing/2014/main" id="{6199010E-4EDC-45A0-A8EB-119DA555532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590231" y="1371600"/>
            <a:ext cx="6378575" cy="4114800"/>
          </a:xfrm>
        </p:spPr>
      </p:pic>
      <p:sp>
        <p:nvSpPr>
          <p:cNvPr id="73731" name="文本框 3">
            <a:extLst>
              <a:ext uri="{FF2B5EF4-FFF2-40B4-BE49-F238E27FC236}">
                <a16:creationId xmlns:a16="http://schemas.microsoft.com/office/drawing/2014/main" id="{1162D2C2-2224-4590-8008-C29B2A697236}"/>
              </a:ext>
            </a:extLst>
          </p:cNvPr>
          <p:cNvSpPr txBox="1">
            <a:spLocks noChangeArrowheads="1"/>
          </p:cNvSpPr>
          <p:nvPr/>
        </p:nvSpPr>
        <p:spPr bwMode="auto">
          <a:xfrm>
            <a:off x="6366643" y="5486400"/>
            <a:ext cx="411042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-34执行2次拷贝粘贴命令的效果图</a:t>
            </a:r>
          </a:p>
        </p:txBody>
      </p:sp>
      <p:pic>
        <p:nvPicPr>
          <p:cNvPr id="5" name="内容占位符 -2147482597">
            <a:extLst>
              <a:ext uri="{FF2B5EF4-FFF2-40B4-BE49-F238E27FC236}">
                <a16:creationId xmlns:a16="http://schemas.microsoft.com/office/drawing/2014/main" id="{48C57AD8-F7EF-41A1-BE12-FACFC82607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13408" y="1371600"/>
            <a:ext cx="4553629" cy="4114800"/>
          </a:xfrm>
          <a:prstGeom prst="rect">
            <a:avLst/>
          </a:prstGeom>
        </p:spPr>
      </p:pic>
      <p:sp>
        <p:nvSpPr>
          <p:cNvPr id="6" name="文本框 5">
            <a:extLst>
              <a:ext uri="{FF2B5EF4-FFF2-40B4-BE49-F238E27FC236}">
                <a16:creationId xmlns:a16="http://schemas.microsoft.com/office/drawing/2014/main" id="{8457AA65-3663-4E9D-8709-B8E0BC5349B3}"/>
              </a:ext>
            </a:extLst>
          </p:cNvPr>
          <p:cNvSpPr txBox="1"/>
          <p:nvPr/>
        </p:nvSpPr>
        <p:spPr>
          <a:xfrm>
            <a:off x="2396386" y="5486400"/>
            <a:ext cx="877163" cy="369332"/>
          </a:xfrm>
          <a:prstGeom prst="rect">
            <a:avLst/>
          </a:prstGeom>
          <a:noFill/>
        </p:spPr>
        <p:txBody>
          <a:bodyPr wrap="none" rtlCol="0">
            <a:spAutoFit/>
          </a:bodyPr>
          <a:lstStyle/>
          <a:p>
            <a:r>
              <a:rPr lang="zh-CN" altLang="en-US" dirty="0"/>
              <a:t>图</a:t>
            </a:r>
            <a:r>
              <a:rPr lang="en-US" altLang="zh-CN" dirty="0"/>
              <a:t>5-27</a:t>
            </a:r>
            <a:endParaRPr lang="zh-CN" altLang="en-US"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标题 1">
            <a:extLst>
              <a:ext uri="{FF2B5EF4-FFF2-40B4-BE49-F238E27FC236}">
                <a16:creationId xmlns:a16="http://schemas.microsoft.com/office/drawing/2014/main" id="{3A6FE6B3-1C5A-4376-B24E-5B10BA83862C}"/>
              </a:ext>
            </a:extLst>
          </p:cNvPr>
          <p:cNvSpPr>
            <a:spLocks noGrp="1" noChangeArrowheads="1"/>
          </p:cNvSpPr>
          <p:nvPr>
            <p:ph type="title"/>
          </p:nvPr>
        </p:nvSpPr>
        <p:spPr/>
        <p:txBody>
          <a:bodyPr>
            <a:normAutofit/>
          </a:bodyPr>
          <a:lstStyle/>
          <a:p>
            <a:r>
              <a:rPr lang="zh-CN" altLang="en-US" sz="3200" dirty="0"/>
              <a:t>5、撤销与重复执行</a:t>
            </a:r>
          </a:p>
        </p:txBody>
      </p:sp>
      <p:sp>
        <p:nvSpPr>
          <p:cNvPr id="74754" name="内容占位符 2">
            <a:extLst>
              <a:ext uri="{FF2B5EF4-FFF2-40B4-BE49-F238E27FC236}">
                <a16:creationId xmlns:a16="http://schemas.microsoft.com/office/drawing/2014/main" id="{25B5E63B-C425-4F3A-B193-4B15900A17E3}"/>
              </a:ext>
            </a:extLst>
          </p:cNvPr>
          <p:cNvSpPr>
            <a:spLocks noGrp="1" noChangeArrowheads="1"/>
          </p:cNvSpPr>
          <p:nvPr>
            <p:ph idx="1"/>
          </p:nvPr>
        </p:nvSpPr>
        <p:spPr>
          <a:xfrm>
            <a:off x="1880294" y="1540189"/>
            <a:ext cx="9750051" cy="3777622"/>
          </a:xfrm>
        </p:spPr>
        <p:txBody>
          <a:bodyPr>
            <a:normAutofit/>
          </a:bodyPr>
          <a:lstStyle/>
          <a:p>
            <a:pPr>
              <a:lnSpc>
                <a:spcPct val="150000"/>
              </a:lnSpc>
            </a:pPr>
            <a:r>
              <a:rPr lang="zh-CN" altLang="en-US" sz="2400" dirty="0"/>
              <a:t>在对文本的修改操作中，如果想取消刚刚执行的命令，则可以通过“u”命令来进行文本的恢复。u即undo的简写。如果要重复执行刚才执行过的命令，则可以通过“．”命令来重复执行上一个命令。</a:t>
            </a:r>
          </a:p>
          <a:p>
            <a:pPr>
              <a:lnSpc>
                <a:spcPct val="150000"/>
              </a:lnSpc>
            </a:pPr>
            <a:r>
              <a:rPr lang="zh-CN" altLang="en-US" sz="2400" dirty="0"/>
              <a:t>执行这些命令前，一般也都要单击【Esc】键，保证处于命令模式。</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标题 1">
            <a:extLst>
              <a:ext uri="{FF2B5EF4-FFF2-40B4-BE49-F238E27FC236}">
                <a16:creationId xmlns:a16="http://schemas.microsoft.com/office/drawing/2014/main" id="{D81D0238-B915-4724-990F-4661DB2B83E0}"/>
              </a:ext>
            </a:extLst>
          </p:cNvPr>
          <p:cNvSpPr>
            <a:spLocks noGrp="1" noChangeArrowheads="1"/>
          </p:cNvSpPr>
          <p:nvPr>
            <p:ph type="title"/>
          </p:nvPr>
        </p:nvSpPr>
        <p:spPr>
          <a:xfrm>
            <a:off x="1577949" y="546323"/>
            <a:ext cx="9945740" cy="1280890"/>
          </a:xfrm>
        </p:spPr>
        <p:txBody>
          <a:bodyPr>
            <a:normAutofit/>
          </a:bodyPr>
          <a:lstStyle/>
          <a:p>
            <a:r>
              <a:rPr lang="zh-CN" altLang="en-US" sz="2400" dirty="0"/>
              <a:t>以图</a:t>
            </a:r>
            <a:r>
              <a:rPr lang="en-US" altLang="zh-CN" sz="2400" dirty="0"/>
              <a:t>5</a:t>
            </a:r>
            <a:r>
              <a:rPr lang="zh-CN" altLang="en-US" sz="2400" dirty="0"/>
              <a:t>-34的myfile文件为基础，进行撤销命令的用法演示。效果如图</a:t>
            </a:r>
            <a:r>
              <a:rPr lang="en-US" altLang="zh-CN" sz="2400" dirty="0"/>
              <a:t>5-35</a:t>
            </a:r>
            <a:r>
              <a:rPr lang="zh-CN" altLang="en-US" sz="2400" dirty="0"/>
              <a:t>、图</a:t>
            </a:r>
            <a:r>
              <a:rPr lang="en-US" altLang="zh-CN" sz="2400" dirty="0"/>
              <a:t>5-36</a:t>
            </a:r>
            <a:endParaRPr lang="zh-CN" altLang="en-US" sz="2400" dirty="0"/>
          </a:p>
        </p:txBody>
      </p:sp>
      <p:pic>
        <p:nvPicPr>
          <p:cNvPr id="75778" name="内容占位符 -2147482589">
            <a:extLst>
              <a:ext uri="{FF2B5EF4-FFF2-40B4-BE49-F238E27FC236}">
                <a16:creationId xmlns:a16="http://schemas.microsoft.com/office/drawing/2014/main" id="{304790C0-9B03-483C-A673-A09E32E69E7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658885" y="1371600"/>
            <a:ext cx="6427788" cy="4114800"/>
          </a:xfrm>
        </p:spPr>
      </p:pic>
      <p:sp>
        <p:nvSpPr>
          <p:cNvPr id="75779" name="文本框 3">
            <a:extLst>
              <a:ext uri="{FF2B5EF4-FFF2-40B4-BE49-F238E27FC236}">
                <a16:creationId xmlns:a16="http://schemas.microsoft.com/office/drawing/2014/main" id="{A99F143E-E4F0-427A-8DB5-1AB85D20C934}"/>
              </a:ext>
            </a:extLst>
          </p:cNvPr>
          <p:cNvSpPr txBox="1">
            <a:spLocks noChangeArrowheads="1"/>
          </p:cNvSpPr>
          <p:nvPr/>
        </p:nvSpPr>
        <p:spPr bwMode="auto">
          <a:xfrm>
            <a:off x="5887387" y="5582686"/>
            <a:ext cx="58063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-35 单击【u】键，撤销“拷贝粘贴”操作后的效果</a:t>
            </a:r>
          </a:p>
        </p:txBody>
      </p:sp>
      <p:pic>
        <p:nvPicPr>
          <p:cNvPr id="5" name="内容占位符 -2147482590">
            <a:extLst>
              <a:ext uri="{FF2B5EF4-FFF2-40B4-BE49-F238E27FC236}">
                <a16:creationId xmlns:a16="http://schemas.microsoft.com/office/drawing/2014/main" id="{C9DE1A21-5D45-423E-911F-5674760C28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33296" y="1371600"/>
            <a:ext cx="4714749" cy="4114800"/>
          </a:xfrm>
          <a:prstGeom prst="rect">
            <a:avLst/>
          </a:prstGeom>
        </p:spPr>
      </p:pic>
      <p:sp>
        <p:nvSpPr>
          <p:cNvPr id="6" name="文本框 3">
            <a:extLst>
              <a:ext uri="{FF2B5EF4-FFF2-40B4-BE49-F238E27FC236}">
                <a16:creationId xmlns:a16="http://schemas.microsoft.com/office/drawing/2014/main" id="{986A1AFE-79AA-4B64-923A-ACD267AFCDD3}"/>
              </a:ext>
            </a:extLst>
          </p:cNvPr>
          <p:cNvSpPr txBox="1">
            <a:spLocks noChangeArrowheads="1"/>
          </p:cNvSpPr>
          <p:nvPr/>
        </p:nvSpPr>
        <p:spPr bwMode="auto">
          <a:xfrm>
            <a:off x="2195336" y="5486400"/>
            <a:ext cx="32103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-34</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内容占位符 -2147482588">
            <a:extLst>
              <a:ext uri="{FF2B5EF4-FFF2-40B4-BE49-F238E27FC236}">
                <a16:creationId xmlns:a16="http://schemas.microsoft.com/office/drawing/2014/main" id="{799E59AB-2042-4195-8562-E61C7A5B6D3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610780" y="1371600"/>
            <a:ext cx="6378575" cy="4114800"/>
          </a:xfrm>
        </p:spPr>
      </p:pic>
      <p:sp>
        <p:nvSpPr>
          <p:cNvPr id="76803" name="文本框 3">
            <a:extLst>
              <a:ext uri="{FF2B5EF4-FFF2-40B4-BE49-F238E27FC236}">
                <a16:creationId xmlns:a16="http://schemas.microsoft.com/office/drawing/2014/main" id="{0914E835-6A45-4C6F-9ECA-B8AC6AA391ED}"/>
              </a:ext>
            </a:extLst>
          </p:cNvPr>
          <p:cNvSpPr txBox="1">
            <a:spLocks noChangeArrowheads="1"/>
          </p:cNvSpPr>
          <p:nvPr/>
        </p:nvSpPr>
        <p:spPr bwMode="auto">
          <a:xfrm>
            <a:off x="6270268" y="5513298"/>
            <a:ext cx="450636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36 单击【．】键，重复执行后的效果</a:t>
            </a:r>
          </a:p>
        </p:txBody>
      </p:sp>
      <p:pic>
        <p:nvPicPr>
          <p:cNvPr id="5" name="内容占位符 -2147482590">
            <a:extLst>
              <a:ext uri="{FF2B5EF4-FFF2-40B4-BE49-F238E27FC236}">
                <a16:creationId xmlns:a16="http://schemas.microsoft.com/office/drawing/2014/main" id="{7275D849-3175-409D-BF04-8EEC106C34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781925" y="1371600"/>
            <a:ext cx="4714749" cy="4114800"/>
          </a:xfrm>
          <a:prstGeom prst="rect">
            <a:avLst/>
          </a:prstGeom>
        </p:spPr>
      </p:pic>
      <p:sp>
        <p:nvSpPr>
          <p:cNvPr id="6" name="文本框 3">
            <a:extLst>
              <a:ext uri="{FF2B5EF4-FFF2-40B4-BE49-F238E27FC236}">
                <a16:creationId xmlns:a16="http://schemas.microsoft.com/office/drawing/2014/main" id="{B424950D-8AE0-431B-A40F-E8AD3C7DBC28}"/>
              </a:ext>
            </a:extLst>
          </p:cNvPr>
          <p:cNvSpPr txBox="1">
            <a:spLocks noChangeArrowheads="1"/>
          </p:cNvSpPr>
          <p:nvPr/>
        </p:nvSpPr>
        <p:spPr bwMode="auto">
          <a:xfrm>
            <a:off x="1897386" y="5513298"/>
            <a:ext cx="21198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-34</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标题 1">
            <a:extLst>
              <a:ext uri="{FF2B5EF4-FFF2-40B4-BE49-F238E27FC236}">
                <a16:creationId xmlns:a16="http://schemas.microsoft.com/office/drawing/2014/main" id="{75AEAFEE-C82E-4876-8D65-0A228031584A}"/>
              </a:ext>
            </a:extLst>
          </p:cNvPr>
          <p:cNvSpPr>
            <a:spLocks noGrp="1" noChangeArrowheads="1"/>
          </p:cNvSpPr>
          <p:nvPr>
            <p:ph type="title"/>
          </p:nvPr>
        </p:nvSpPr>
        <p:spPr>
          <a:xfrm>
            <a:off x="1966202" y="596150"/>
            <a:ext cx="8911687" cy="701256"/>
          </a:xfrm>
        </p:spPr>
        <p:txBody>
          <a:bodyPr>
            <a:normAutofit/>
          </a:bodyPr>
          <a:lstStyle/>
          <a:p>
            <a:r>
              <a:rPr lang="zh-CN" altLang="en-US" sz="3200" dirty="0"/>
              <a:t>6、全文范围的字符查找与替换</a:t>
            </a:r>
          </a:p>
        </p:txBody>
      </p:sp>
      <p:sp>
        <p:nvSpPr>
          <p:cNvPr id="77826" name="内容占位符 2">
            <a:extLst>
              <a:ext uri="{FF2B5EF4-FFF2-40B4-BE49-F238E27FC236}">
                <a16:creationId xmlns:a16="http://schemas.microsoft.com/office/drawing/2014/main" id="{061528AA-D512-4631-831D-59FD2D294222}"/>
              </a:ext>
            </a:extLst>
          </p:cNvPr>
          <p:cNvSpPr>
            <a:spLocks noGrp="1" noChangeArrowheads="1"/>
          </p:cNvSpPr>
          <p:nvPr>
            <p:ph idx="1"/>
          </p:nvPr>
        </p:nvSpPr>
        <p:spPr>
          <a:xfrm>
            <a:off x="1798101" y="1702086"/>
            <a:ext cx="10130196" cy="3777622"/>
          </a:xfrm>
        </p:spPr>
        <p:txBody>
          <a:bodyPr>
            <a:normAutofit/>
          </a:bodyPr>
          <a:lstStyle/>
          <a:p>
            <a:pPr>
              <a:lnSpc>
                <a:spcPct val="150000"/>
              </a:lnSpc>
            </a:pPr>
            <a:r>
              <a:rPr lang="zh-CN" altLang="en-US" sz="2400" dirty="0"/>
              <a:t>对全文的字符进行查找与替换等操作是在转义模式下进行的，它是对全文范围内实施的控制方式。进入转义模式的方法是：先单击【Esc】键进入命令模式，再单击转义字符（如“：”、“/”、“？”等字符），进入转义模式，然后输入命令，按回车键执行命令操作。</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标题 1">
            <a:extLst>
              <a:ext uri="{FF2B5EF4-FFF2-40B4-BE49-F238E27FC236}">
                <a16:creationId xmlns:a16="http://schemas.microsoft.com/office/drawing/2014/main" id="{3C6B0C83-8F3A-45E3-86CA-0C0E59D79E79}"/>
              </a:ext>
            </a:extLst>
          </p:cNvPr>
          <p:cNvSpPr>
            <a:spLocks noGrp="1" noChangeArrowheads="1"/>
          </p:cNvSpPr>
          <p:nvPr>
            <p:ph type="title"/>
          </p:nvPr>
        </p:nvSpPr>
        <p:spPr>
          <a:xfrm>
            <a:off x="1842911" y="644658"/>
            <a:ext cx="8911687" cy="1280890"/>
          </a:xfrm>
        </p:spPr>
        <p:txBody>
          <a:bodyPr>
            <a:normAutofit/>
          </a:bodyPr>
          <a:lstStyle/>
          <a:p>
            <a:r>
              <a:rPr lang="zh-CN" altLang="en-US" sz="2800" dirty="0"/>
              <a:t>（1）关键字的查找</a:t>
            </a:r>
          </a:p>
        </p:txBody>
      </p:sp>
      <p:sp>
        <p:nvSpPr>
          <p:cNvPr id="78850" name="内容占位符 2">
            <a:extLst>
              <a:ext uri="{FF2B5EF4-FFF2-40B4-BE49-F238E27FC236}">
                <a16:creationId xmlns:a16="http://schemas.microsoft.com/office/drawing/2014/main" id="{38659CF4-FD7C-4C03-942A-7681D48AE79A}"/>
              </a:ext>
            </a:extLst>
          </p:cNvPr>
          <p:cNvSpPr>
            <a:spLocks noGrp="1" noChangeArrowheads="1"/>
          </p:cNvSpPr>
          <p:nvPr>
            <p:ph idx="1"/>
          </p:nvPr>
        </p:nvSpPr>
        <p:spPr>
          <a:xfrm>
            <a:off x="1638300" y="1434957"/>
            <a:ext cx="10238626" cy="4000072"/>
          </a:xfrm>
        </p:spPr>
        <p:txBody>
          <a:bodyPr>
            <a:normAutofit/>
          </a:bodyPr>
          <a:lstStyle/>
          <a:p>
            <a:pPr>
              <a:lnSpc>
                <a:spcPct val="150000"/>
              </a:lnSpc>
            </a:pPr>
            <a:r>
              <a:rPr lang="zh-CN" altLang="en-US" sz="2400" dirty="0"/>
              <a:t>要在文件的全文中查找某个关键字，在确保处于命令模式后，执行查找命令“/关键字”，将从当前光标位置处开始查找，直至如果能够找到匹配的字符串，则光标将停留在第一个匹配字符串的首字符处。单击【n】键，可以继续向后进行查找。</a:t>
            </a:r>
          </a:p>
          <a:p>
            <a:pPr>
              <a:lnSpc>
                <a:spcPct val="150000"/>
              </a:lnSpc>
            </a:pPr>
            <a:r>
              <a:rPr lang="zh-CN" altLang="en-US" sz="2400" dirty="0"/>
              <a:t>例如执行/my，光标将从当前位置移动到后面第一个“my”的字符串“m”上。单击【n】键继续向后查找。当搜索到文件尾后，继续单击【n】键，则返回文件开头继续查找。</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标题 1">
            <a:extLst>
              <a:ext uri="{FF2B5EF4-FFF2-40B4-BE49-F238E27FC236}">
                <a16:creationId xmlns:a16="http://schemas.microsoft.com/office/drawing/2014/main" id="{45E4C2D6-2E82-4A03-9897-487D9C1A27EE}"/>
              </a:ext>
            </a:extLst>
          </p:cNvPr>
          <p:cNvSpPr>
            <a:spLocks noGrp="1" noChangeArrowheads="1"/>
          </p:cNvSpPr>
          <p:nvPr>
            <p:ph type="title"/>
          </p:nvPr>
        </p:nvSpPr>
        <p:spPr>
          <a:xfrm>
            <a:off x="1869897" y="634384"/>
            <a:ext cx="9945384" cy="1280890"/>
          </a:xfrm>
        </p:spPr>
        <p:txBody>
          <a:bodyPr>
            <a:normAutofit/>
          </a:bodyPr>
          <a:lstStyle/>
          <a:p>
            <a:r>
              <a:rPr lang="zh-CN" altLang="en-US" sz="2400" dirty="0"/>
              <a:t>以图</a:t>
            </a:r>
            <a:r>
              <a:rPr lang="en-US" altLang="zh-CN" sz="2400" dirty="0"/>
              <a:t>5</a:t>
            </a:r>
            <a:r>
              <a:rPr lang="zh-CN" altLang="en-US" sz="2400" dirty="0"/>
              <a:t>-36所示的myfile文件为基础，进行全文查找命令的演示，如图</a:t>
            </a:r>
            <a:r>
              <a:rPr lang="en-US" altLang="zh-CN" sz="2400" dirty="0"/>
              <a:t>5-37</a:t>
            </a:r>
            <a:endParaRPr lang="zh-CN" altLang="en-US" sz="2400" dirty="0"/>
          </a:p>
        </p:txBody>
      </p:sp>
      <p:pic>
        <p:nvPicPr>
          <p:cNvPr id="79874" name="内容占位符 -2147482587">
            <a:extLst>
              <a:ext uri="{FF2B5EF4-FFF2-40B4-BE49-F238E27FC236}">
                <a16:creationId xmlns:a16="http://schemas.microsoft.com/office/drawing/2014/main" id="{14436826-CBA6-4C3E-A3CE-4A9F81899A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726023" y="1371600"/>
            <a:ext cx="6383338" cy="4114800"/>
          </a:xfrm>
        </p:spPr>
      </p:pic>
      <p:sp>
        <p:nvSpPr>
          <p:cNvPr id="79875" name="文本框 3">
            <a:extLst>
              <a:ext uri="{FF2B5EF4-FFF2-40B4-BE49-F238E27FC236}">
                <a16:creationId xmlns:a16="http://schemas.microsoft.com/office/drawing/2014/main" id="{C5B55A6F-C554-486F-A0FA-AA0F0BD67173}"/>
              </a:ext>
            </a:extLst>
          </p:cNvPr>
          <p:cNvSpPr txBox="1">
            <a:spLocks noChangeArrowheads="1"/>
          </p:cNvSpPr>
          <p:nvPr/>
        </p:nvSpPr>
        <p:spPr bwMode="auto">
          <a:xfrm>
            <a:off x="7502348" y="5623514"/>
            <a:ext cx="347979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-37 全文查找“my”关键字</a:t>
            </a:r>
          </a:p>
        </p:txBody>
      </p:sp>
      <p:sp>
        <p:nvSpPr>
          <p:cNvPr id="6" name="文本框 3">
            <a:extLst>
              <a:ext uri="{FF2B5EF4-FFF2-40B4-BE49-F238E27FC236}">
                <a16:creationId xmlns:a16="http://schemas.microsoft.com/office/drawing/2014/main" id="{1CE2D02F-FDDA-44F6-AF29-99C79AA70EB9}"/>
              </a:ext>
            </a:extLst>
          </p:cNvPr>
          <p:cNvSpPr txBox="1">
            <a:spLocks noChangeArrowheads="1"/>
          </p:cNvSpPr>
          <p:nvPr/>
        </p:nvSpPr>
        <p:spPr bwMode="auto">
          <a:xfrm>
            <a:off x="2332735" y="5486400"/>
            <a:ext cx="9621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a:t>
            </a:r>
            <a:r>
              <a:rPr lang="en-US" altLang="zh-CN" dirty="0"/>
              <a:t>6</a:t>
            </a:r>
            <a:endParaRPr lang="zh-CN" altLang="en-US" dirty="0"/>
          </a:p>
        </p:txBody>
      </p:sp>
      <p:pic>
        <p:nvPicPr>
          <p:cNvPr id="7" name="内容占位符 -2147482588">
            <a:extLst>
              <a:ext uri="{FF2B5EF4-FFF2-40B4-BE49-F238E27FC236}">
                <a16:creationId xmlns:a16="http://schemas.microsoft.com/office/drawing/2014/main" id="{FC007C27-CA02-4C66-95D1-1AFC06E1CC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596490" y="1371600"/>
            <a:ext cx="4982378" cy="4114800"/>
          </a:xfrm>
          <a:prstGeom prst="rect">
            <a:avLst/>
          </a:prstGeom>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标题 1">
            <a:extLst>
              <a:ext uri="{FF2B5EF4-FFF2-40B4-BE49-F238E27FC236}">
                <a16:creationId xmlns:a16="http://schemas.microsoft.com/office/drawing/2014/main" id="{74F24B54-4889-438E-94DB-772B4325B42E}"/>
              </a:ext>
            </a:extLst>
          </p:cNvPr>
          <p:cNvSpPr>
            <a:spLocks noGrp="1" noChangeArrowheads="1"/>
          </p:cNvSpPr>
          <p:nvPr>
            <p:ph type="title"/>
          </p:nvPr>
        </p:nvSpPr>
        <p:spPr>
          <a:xfrm>
            <a:off x="1884008" y="673237"/>
            <a:ext cx="8911687" cy="485499"/>
          </a:xfrm>
        </p:spPr>
        <p:txBody>
          <a:bodyPr>
            <a:normAutofit fontScale="90000"/>
          </a:bodyPr>
          <a:lstStyle/>
          <a:p>
            <a:r>
              <a:rPr lang="zh-CN" altLang="en-US" sz="2800" dirty="0"/>
              <a:t>（2）字符串的替换</a:t>
            </a:r>
          </a:p>
        </p:txBody>
      </p:sp>
      <p:sp>
        <p:nvSpPr>
          <p:cNvPr id="80898" name="内容占位符 2">
            <a:extLst>
              <a:ext uri="{FF2B5EF4-FFF2-40B4-BE49-F238E27FC236}">
                <a16:creationId xmlns:a16="http://schemas.microsoft.com/office/drawing/2014/main" id="{792F3DBD-B2B7-404E-BB80-7AC21ACF61D1}"/>
              </a:ext>
            </a:extLst>
          </p:cNvPr>
          <p:cNvSpPr>
            <a:spLocks noGrp="1" noChangeArrowheads="1"/>
          </p:cNvSpPr>
          <p:nvPr>
            <p:ph idx="1"/>
          </p:nvPr>
        </p:nvSpPr>
        <p:spPr>
          <a:xfrm>
            <a:off x="1722099" y="1371599"/>
            <a:ext cx="10237020" cy="4813163"/>
          </a:xfrm>
        </p:spPr>
        <p:txBody>
          <a:bodyPr>
            <a:noAutofit/>
          </a:bodyPr>
          <a:lstStyle/>
          <a:p>
            <a:pPr>
              <a:lnSpc>
                <a:spcPct val="120000"/>
              </a:lnSpc>
            </a:pPr>
            <a:r>
              <a:rPr lang="zh-CN" altLang="en-US" sz="2000" dirty="0"/>
              <a:t>在文件中要替换某字符串，同样在确保处于命令模式后，执行替换命令s。s命令的基本格式如下：</a:t>
            </a:r>
          </a:p>
          <a:p>
            <a:pPr>
              <a:lnSpc>
                <a:spcPct val="120000"/>
              </a:lnSpc>
            </a:pPr>
            <a:r>
              <a:rPr lang="zh-CN" altLang="en-US" sz="2000" dirty="0"/>
              <a:t>：[替换起始处，替换结束处]  s/要被替换的字符串/替换的字符串/[g][c]  </a:t>
            </a:r>
          </a:p>
          <a:p>
            <a:pPr>
              <a:lnSpc>
                <a:spcPct val="120000"/>
              </a:lnSpc>
            </a:pPr>
            <a:r>
              <a:rPr lang="zh-CN" altLang="en-US" sz="2000" dirty="0"/>
              <a:t>“替换起始处”、“替换结束处”指的是行号的范围。其中，可以用“^”符号代表首行，用“$”符号代表末行，即全文的最后一行。</a:t>
            </a:r>
          </a:p>
          <a:p>
            <a:pPr>
              <a:lnSpc>
                <a:spcPct val="120000"/>
              </a:lnSpc>
            </a:pPr>
            <a:r>
              <a:rPr lang="zh-CN" altLang="en-US" sz="2000" dirty="0"/>
              <a:t>“要被替换的字符串”就是要在文件中查找的模式串。</a:t>
            </a:r>
          </a:p>
          <a:p>
            <a:pPr>
              <a:lnSpc>
                <a:spcPct val="120000"/>
              </a:lnSpc>
            </a:pPr>
            <a:r>
              <a:rPr lang="zh-CN" altLang="en-US" sz="2000" dirty="0"/>
              <a:t>“替换的字符串”就是用做替换的模式串。</a:t>
            </a:r>
          </a:p>
          <a:p>
            <a:pPr>
              <a:lnSpc>
                <a:spcPct val="120000"/>
              </a:lnSpc>
            </a:pPr>
            <a:r>
              <a:rPr lang="zh-CN" altLang="en-US" sz="2000" dirty="0"/>
              <a:t>g选项表示替换目标行中所有匹配的字符串。没有g选项的话，则只替换目标行中第一个匹配的字符串。</a:t>
            </a:r>
          </a:p>
          <a:p>
            <a:pPr>
              <a:lnSpc>
                <a:spcPct val="120000"/>
              </a:lnSpc>
            </a:pPr>
            <a:r>
              <a:rPr lang="zh-CN" altLang="en-US" sz="2000" dirty="0"/>
              <a:t>c选项表示替换以互动的方式进行，替换前会提示用户进行确认。</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AFBF8B-0BA7-4ADD-821C-82E73CB33BC5}"/>
              </a:ext>
            </a:extLst>
          </p:cNvPr>
          <p:cNvSpPr>
            <a:spLocks noGrp="1"/>
          </p:cNvSpPr>
          <p:nvPr>
            <p:ph type="title"/>
          </p:nvPr>
        </p:nvSpPr>
        <p:spPr>
          <a:xfrm>
            <a:off x="2466556" y="726852"/>
            <a:ext cx="8911687" cy="598515"/>
          </a:xfrm>
        </p:spPr>
        <p:txBody>
          <a:bodyPr>
            <a:normAutofit/>
          </a:bodyPr>
          <a:lstStyle/>
          <a:p>
            <a:r>
              <a:rPr lang="zh-CN" altLang="en-US" sz="2400" dirty="0">
                <a:solidFill>
                  <a:srgbClr val="FF0000"/>
                </a:solidFill>
              </a:rPr>
              <a:t>说明：</a:t>
            </a:r>
          </a:p>
        </p:txBody>
      </p:sp>
      <p:sp>
        <p:nvSpPr>
          <p:cNvPr id="3" name="内容占位符 2">
            <a:extLst>
              <a:ext uri="{FF2B5EF4-FFF2-40B4-BE49-F238E27FC236}">
                <a16:creationId xmlns:a16="http://schemas.microsoft.com/office/drawing/2014/main" id="{BF7EA808-9D5B-421D-B70C-A46511815C0A}"/>
              </a:ext>
            </a:extLst>
          </p:cNvPr>
          <p:cNvSpPr>
            <a:spLocks noGrp="1"/>
          </p:cNvSpPr>
          <p:nvPr>
            <p:ph idx="1"/>
          </p:nvPr>
        </p:nvSpPr>
        <p:spPr>
          <a:xfrm>
            <a:off x="2340188" y="1452892"/>
            <a:ext cx="9164424" cy="3777622"/>
          </a:xfrm>
        </p:spPr>
        <p:txBody>
          <a:bodyPr>
            <a:normAutofit lnSpcReduction="10000"/>
          </a:bodyPr>
          <a:lstStyle/>
          <a:p>
            <a:pPr>
              <a:lnSpc>
                <a:spcPct val="150000"/>
              </a:lnSpc>
            </a:pPr>
            <a:r>
              <a:rPr lang="en-US" altLang="zh-CN" sz="2400" dirty="0"/>
              <a:t>Writer</a:t>
            </a:r>
            <a:r>
              <a:rPr lang="zh-CN" altLang="en-US" sz="2400" dirty="0"/>
              <a:t>程序如同其它的</a:t>
            </a:r>
            <a:r>
              <a:rPr lang="en-US" altLang="zh-CN" sz="2400" dirty="0"/>
              <a:t>Ubuntu</a:t>
            </a:r>
            <a:r>
              <a:rPr lang="zh-CN" altLang="en-US" sz="2400" dirty="0"/>
              <a:t>程序一样，关闭程序和最大化、最小化按钮在程序的右上角。</a:t>
            </a:r>
            <a:endParaRPr lang="en-US" altLang="zh-CN" sz="2400" dirty="0"/>
          </a:p>
          <a:p>
            <a:pPr>
              <a:lnSpc>
                <a:spcPct val="150000"/>
              </a:lnSpc>
            </a:pPr>
            <a:r>
              <a:rPr lang="zh-CN" altLang="en-US" sz="2400" dirty="0"/>
              <a:t>程序最上方是标题栏，指明当前打开的文档名称和程序名。在标题栏下面是一行菜单栏，菜单栏下面是一些快捷按钮区域和选择列表区域。在下方是横向的标尺线，以及空白的文档书写区域。右侧有纵向滚动条，最底部是一些状态提示信息，如页码数、字符数、样式、输入法状态、缩放标记等。</a:t>
            </a:r>
          </a:p>
        </p:txBody>
      </p:sp>
    </p:spTree>
    <p:extLst>
      <p:ext uri="{BB962C8B-B14F-4D97-AF65-F5344CB8AC3E}">
        <p14:creationId xmlns:p14="http://schemas.microsoft.com/office/powerpoint/2010/main" val="410587627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标题 1">
            <a:extLst>
              <a:ext uri="{FF2B5EF4-FFF2-40B4-BE49-F238E27FC236}">
                <a16:creationId xmlns:a16="http://schemas.microsoft.com/office/drawing/2014/main" id="{967FA3AC-CF81-4963-8117-7CD73DD7C834}"/>
              </a:ext>
            </a:extLst>
          </p:cNvPr>
          <p:cNvSpPr>
            <a:spLocks noGrp="1" noChangeArrowheads="1"/>
          </p:cNvSpPr>
          <p:nvPr>
            <p:ph type="title"/>
          </p:nvPr>
        </p:nvSpPr>
        <p:spPr>
          <a:xfrm>
            <a:off x="1709347" y="732741"/>
            <a:ext cx="9561404" cy="583834"/>
          </a:xfrm>
        </p:spPr>
        <p:txBody>
          <a:bodyPr>
            <a:normAutofit/>
          </a:bodyPr>
          <a:lstStyle/>
          <a:p>
            <a:r>
              <a:rPr lang="zh-CN" altLang="en-US" sz="2400" dirty="0"/>
              <a:t>以图</a:t>
            </a:r>
            <a:r>
              <a:rPr lang="en-US" altLang="zh-CN" sz="2400" dirty="0"/>
              <a:t>5</a:t>
            </a:r>
            <a:r>
              <a:rPr lang="zh-CN" altLang="en-US" sz="2400" dirty="0"/>
              <a:t>-36的myfile文件为基础，进行全文替换，效果如图</a:t>
            </a:r>
            <a:r>
              <a:rPr lang="en-US" altLang="zh-CN" sz="2400" dirty="0"/>
              <a:t>5-38</a:t>
            </a:r>
            <a:endParaRPr lang="zh-CN" altLang="en-US" sz="2400" dirty="0"/>
          </a:p>
        </p:txBody>
      </p:sp>
      <p:pic>
        <p:nvPicPr>
          <p:cNvPr id="81922" name="内容占位符 -2147482556">
            <a:extLst>
              <a:ext uri="{FF2B5EF4-FFF2-40B4-BE49-F238E27FC236}">
                <a16:creationId xmlns:a16="http://schemas.microsoft.com/office/drawing/2014/main" id="{11FA19C6-CC0B-4259-96CC-36132B7C9CA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673441" y="1326849"/>
            <a:ext cx="6381750" cy="4114800"/>
          </a:xfrm>
        </p:spPr>
      </p:pic>
      <p:sp>
        <p:nvSpPr>
          <p:cNvPr id="81923" name="文本框 3">
            <a:extLst>
              <a:ext uri="{FF2B5EF4-FFF2-40B4-BE49-F238E27FC236}">
                <a16:creationId xmlns:a16="http://schemas.microsoft.com/office/drawing/2014/main" id="{5DB423B2-6F03-4DA0-9E34-CD7A1E196801}"/>
              </a:ext>
            </a:extLst>
          </p:cNvPr>
          <p:cNvSpPr txBox="1">
            <a:spLocks noChangeArrowheads="1"/>
          </p:cNvSpPr>
          <p:nvPr/>
        </p:nvSpPr>
        <p:spPr bwMode="auto">
          <a:xfrm>
            <a:off x="6330987" y="5479780"/>
            <a:ext cx="535755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-38 把全文的“Title”替换成“Tip”后的效果</a:t>
            </a:r>
          </a:p>
        </p:txBody>
      </p:sp>
      <p:sp>
        <p:nvSpPr>
          <p:cNvPr id="6" name="文本框 3">
            <a:extLst>
              <a:ext uri="{FF2B5EF4-FFF2-40B4-BE49-F238E27FC236}">
                <a16:creationId xmlns:a16="http://schemas.microsoft.com/office/drawing/2014/main" id="{8C1CD719-3A98-4176-AB94-C4CFAD99AC40}"/>
              </a:ext>
            </a:extLst>
          </p:cNvPr>
          <p:cNvSpPr txBox="1">
            <a:spLocks noChangeArrowheads="1"/>
          </p:cNvSpPr>
          <p:nvPr/>
        </p:nvSpPr>
        <p:spPr bwMode="auto">
          <a:xfrm>
            <a:off x="2014236" y="5486400"/>
            <a:ext cx="9621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a:t>
            </a:r>
            <a:r>
              <a:rPr lang="en-US" altLang="zh-CN" dirty="0"/>
              <a:t>6</a:t>
            </a:r>
            <a:endParaRPr lang="zh-CN" altLang="en-US" dirty="0"/>
          </a:p>
        </p:txBody>
      </p:sp>
      <p:pic>
        <p:nvPicPr>
          <p:cNvPr id="7" name="内容占位符 -2147482588">
            <a:extLst>
              <a:ext uri="{FF2B5EF4-FFF2-40B4-BE49-F238E27FC236}">
                <a16:creationId xmlns:a16="http://schemas.microsoft.com/office/drawing/2014/main" id="{ED378172-F9AA-41D4-9240-993C77A7D3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575942" y="1344087"/>
            <a:ext cx="4982378" cy="4114800"/>
          </a:xfrm>
          <a:prstGeom prst="rect">
            <a:avLst/>
          </a:prstGeom>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标题 1">
            <a:extLst>
              <a:ext uri="{FF2B5EF4-FFF2-40B4-BE49-F238E27FC236}">
                <a16:creationId xmlns:a16="http://schemas.microsoft.com/office/drawing/2014/main" id="{D1168492-A59F-414B-A0C5-3CB7D0216CAA}"/>
              </a:ext>
            </a:extLst>
          </p:cNvPr>
          <p:cNvSpPr>
            <a:spLocks noGrp="1" noChangeArrowheads="1"/>
          </p:cNvSpPr>
          <p:nvPr>
            <p:ph type="title"/>
          </p:nvPr>
        </p:nvSpPr>
        <p:spPr>
          <a:xfrm>
            <a:off x="1812089" y="716578"/>
            <a:ext cx="8911687" cy="711530"/>
          </a:xfrm>
        </p:spPr>
        <p:txBody>
          <a:bodyPr>
            <a:normAutofit/>
          </a:bodyPr>
          <a:lstStyle/>
          <a:p>
            <a:r>
              <a:rPr lang="zh-CN" altLang="en-US" sz="3200" dirty="0"/>
              <a:t>7、保存与退出命令</a:t>
            </a:r>
          </a:p>
        </p:txBody>
      </p:sp>
      <p:sp>
        <p:nvSpPr>
          <p:cNvPr id="82946" name="内容占位符 2">
            <a:extLst>
              <a:ext uri="{FF2B5EF4-FFF2-40B4-BE49-F238E27FC236}">
                <a16:creationId xmlns:a16="http://schemas.microsoft.com/office/drawing/2014/main" id="{E75BAB60-8AB5-4F96-81D5-2E3AA80B69D8}"/>
              </a:ext>
            </a:extLst>
          </p:cNvPr>
          <p:cNvSpPr>
            <a:spLocks noGrp="1" noChangeArrowheads="1"/>
          </p:cNvSpPr>
          <p:nvPr>
            <p:ph idx="1"/>
          </p:nvPr>
        </p:nvSpPr>
        <p:spPr>
          <a:xfrm>
            <a:off x="1638300" y="1640440"/>
            <a:ext cx="9724918" cy="3777622"/>
          </a:xfrm>
        </p:spPr>
        <p:txBody>
          <a:bodyPr>
            <a:normAutofit/>
          </a:bodyPr>
          <a:lstStyle/>
          <a:p>
            <a:pPr>
              <a:lnSpc>
                <a:spcPct val="150000"/>
              </a:lnSpc>
            </a:pPr>
            <a:r>
              <a:rPr lang="zh-CN" altLang="en-US" sz="2400" dirty="0"/>
              <a:t>文件的全局性操作还包括文件的保存与退出。这些也是在转义模式下进行的。在使用文件保存与退出的命令前，先按【Esc】键，确保处于命令模式，然后输入转义字符“：”，再输入相关命令，最后执行。</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内容占位符 2">
            <a:extLst>
              <a:ext uri="{FF2B5EF4-FFF2-40B4-BE49-F238E27FC236}">
                <a16:creationId xmlns:a16="http://schemas.microsoft.com/office/drawing/2014/main" id="{C62B9D1A-4FBE-4360-8038-4B0B8CF2DEE5}"/>
              </a:ext>
            </a:extLst>
          </p:cNvPr>
          <p:cNvSpPr>
            <a:spLocks noGrp="1" noChangeArrowheads="1"/>
          </p:cNvSpPr>
          <p:nvPr>
            <p:ph idx="1"/>
          </p:nvPr>
        </p:nvSpPr>
        <p:spPr>
          <a:xfrm>
            <a:off x="1798100" y="818508"/>
            <a:ext cx="9801423" cy="3777622"/>
          </a:xfrm>
        </p:spPr>
        <p:txBody>
          <a:bodyPr>
            <a:normAutofit/>
          </a:bodyPr>
          <a:lstStyle/>
          <a:p>
            <a:r>
              <a:rPr lang="zh-CN" altLang="en-US" sz="2400" dirty="0"/>
              <a:t>常用的保存及退出命令如下：</a:t>
            </a:r>
          </a:p>
          <a:p>
            <a:r>
              <a:rPr lang="zh-CN" altLang="en-US" sz="2400" dirty="0"/>
              <a:t>:q——如果原文未修改，不保存文件，直接退出vi</a:t>
            </a:r>
          </a:p>
          <a:p>
            <a:r>
              <a:rPr lang="zh-CN" altLang="en-US" sz="2400" dirty="0"/>
              <a:t>:q！——不保存文件，强制退出。“！”表示强制性操作。</a:t>
            </a:r>
          </a:p>
          <a:p>
            <a:r>
              <a:rPr lang="zh-CN" altLang="en-US" sz="2400" dirty="0"/>
              <a:t>:wq！——强制保存文件并退出。</a:t>
            </a:r>
          </a:p>
          <a:p>
            <a:r>
              <a:rPr lang="zh-CN" altLang="en-US" sz="2400" dirty="0"/>
              <a:t>:e!——放弃修改，编辑区恢复为文件原样。</a:t>
            </a:r>
          </a:p>
          <a:p>
            <a:r>
              <a:rPr lang="zh-CN" altLang="en-US" sz="2400" dirty="0"/>
              <a:t>:w保存当前文件</a:t>
            </a:r>
          </a:p>
          <a:p>
            <a:r>
              <a:rPr lang="zh-CN" altLang="en-US" sz="2400" dirty="0"/>
              <a:t>:w路径/文件名——另存为一个新的文件。相当于“另存为”功能。</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内容占位符 2">
            <a:extLst>
              <a:ext uri="{FF2B5EF4-FFF2-40B4-BE49-F238E27FC236}">
                <a16:creationId xmlns:a16="http://schemas.microsoft.com/office/drawing/2014/main" id="{39226343-4B7E-473E-ADA1-B808F230AE70}"/>
              </a:ext>
            </a:extLst>
          </p:cNvPr>
          <p:cNvSpPr>
            <a:spLocks noGrp="1" noChangeArrowheads="1"/>
          </p:cNvSpPr>
          <p:nvPr/>
        </p:nvSpPr>
        <p:spPr bwMode="auto">
          <a:xfrm>
            <a:off x="2894013" y="1812925"/>
            <a:ext cx="7313612"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pPr eaLnBrk="0" hangingPunct="0">
              <a:spcBef>
                <a:spcPct val="20000"/>
              </a:spcBef>
              <a:buClr>
                <a:schemeClr val="tx2"/>
              </a:buClr>
              <a:buSzPct val="70000"/>
              <a:buFont typeface="Wingdings" panose="05000000000000000000" pitchFamily="2" charset="2"/>
              <a:buChar char="¡"/>
            </a:pPr>
            <a:endParaRPr lang="zh-CN" altLang="en-US" sz="2900"/>
          </a:p>
        </p:txBody>
      </p:sp>
      <p:pic>
        <p:nvPicPr>
          <p:cNvPr id="84995" name="内容占位符 -2147482585">
            <a:extLst>
              <a:ext uri="{FF2B5EF4-FFF2-40B4-BE49-F238E27FC236}">
                <a16:creationId xmlns:a16="http://schemas.microsoft.com/office/drawing/2014/main" id="{F66814DE-B478-4949-AA71-131A29F49D3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897187" y="1015555"/>
            <a:ext cx="6400800" cy="4114800"/>
          </a:xfrm>
        </p:spPr>
      </p:pic>
      <p:sp>
        <p:nvSpPr>
          <p:cNvPr id="84996" name="文本框 4">
            <a:extLst>
              <a:ext uri="{FF2B5EF4-FFF2-40B4-BE49-F238E27FC236}">
                <a16:creationId xmlns:a16="http://schemas.microsoft.com/office/drawing/2014/main" id="{720ED4C7-B12D-4FBE-A8F7-7B355EFFFFAC}"/>
              </a:ext>
            </a:extLst>
          </p:cNvPr>
          <p:cNvSpPr txBox="1">
            <a:spLocks noChangeArrowheads="1"/>
          </p:cNvSpPr>
          <p:nvPr/>
        </p:nvSpPr>
        <p:spPr bwMode="auto">
          <a:xfrm>
            <a:off x="3629811" y="5344374"/>
            <a:ext cx="47759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-39 把myfile文件另存为newmyfile文件</a:t>
            </a:r>
          </a:p>
        </p:txBody>
      </p:sp>
      <p:sp>
        <p:nvSpPr>
          <p:cNvPr id="2" name="文本框 1">
            <a:extLst>
              <a:ext uri="{FF2B5EF4-FFF2-40B4-BE49-F238E27FC236}">
                <a16:creationId xmlns:a16="http://schemas.microsoft.com/office/drawing/2014/main" id="{5990A5BA-FC88-4C3F-AE91-505CB3DBFC63}"/>
              </a:ext>
            </a:extLst>
          </p:cNvPr>
          <p:cNvSpPr txBox="1"/>
          <p:nvPr/>
        </p:nvSpPr>
        <p:spPr>
          <a:xfrm>
            <a:off x="1849348" y="1015555"/>
            <a:ext cx="1107996" cy="461665"/>
          </a:xfrm>
          <a:prstGeom prst="rect">
            <a:avLst/>
          </a:prstGeom>
          <a:noFill/>
        </p:spPr>
        <p:txBody>
          <a:bodyPr wrap="none" rtlCol="0">
            <a:spAutoFit/>
          </a:bodyPr>
          <a:lstStyle/>
          <a:p>
            <a:r>
              <a:rPr lang="zh-CN" altLang="en-US" sz="2400" dirty="0"/>
              <a:t>例子：</a:t>
            </a: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8" name="内容占位符 -2147482584">
            <a:extLst>
              <a:ext uri="{FF2B5EF4-FFF2-40B4-BE49-F238E27FC236}">
                <a16:creationId xmlns:a16="http://schemas.microsoft.com/office/drawing/2014/main" id="{A25B6359-5D40-45E5-856D-9F8F2E9D24B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775630" y="977189"/>
            <a:ext cx="6642366" cy="4276456"/>
          </a:xfrm>
        </p:spPr>
      </p:pic>
      <p:sp>
        <p:nvSpPr>
          <p:cNvPr id="86019" name="文本框 3">
            <a:extLst>
              <a:ext uri="{FF2B5EF4-FFF2-40B4-BE49-F238E27FC236}">
                <a16:creationId xmlns:a16="http://schemas.microsoft.com/office/drawing/2014/main" id="{2B427841-0501-49F8-A3DE-DFA84903F297}"/>
              </a:ext>
            </a:extLst>
          </p:cNvPr>
          <p:cNvSpPr txBox="1">
            <a:spLocks noChangeArrowheads="1"/>
          </p:cNvSpPr>
          <p:nvPr/>
        </p:nvSpPr>
        <p:spPr bwMode="auto">
          <a:xfrm>
            <a:off x="5443396" y="5349823"/>
            <a:ext cx="28905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-40 保存文件成功提示</a:t>
            </a:r>
          </a:p>
        </p:txBody>
      </p:sp>
      <p:sp>
        <p:nvSpPr>
          <p:cNvPr id="5" name="文本框 4">
            <a:extLst>
              <a:ext uri="{FF2B5EF4-FFF2-40B4-BE49-F238E27FC236}">
                <a16:creationId xmlns:a16="http://schemas.microsoft.com/office/drawing/2014/main" id="{9EFB75F6-33EA-4CED-BE3E-F43C42A37919}"/>
              </a:ext>
            </a:extLst>
          </p:cNvPr>
          <p:cNvSpPr txBox="1"/>
          <p:nvPr/>
        </p:nvSpPr>
        <p:spPr>
          <a:xfrm>
            <a:off x="2342507" y="1056652"/>
            <a:ext cx="1107996" cy="461665"/>
          </a:xfrm>
          <a:prstGeom prst="rect">
            <a:avLst/>
          </a:prstGeom>
          <a:noFill/>
        </p:spPr>
        <p:txBody>
          <a:bodyPr wrap="none" rtlCol="0">
            <a:spAutoFit/>
          </a:bodyPr>
          <a:lstStyle/>
          <a:p>
            <a:r>
              <a:rPr lang="zh-CN" altLang="en-US" sz="2400" dirty="0"/>
              <a:t>例子：</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标题 1">
            <a:extLst>
              <a:ext uri="{FF2B5EF4-FFF2-40B4-BE49-F238E27FC236}">
                <a16:creationId xmlns:a16="http://schemas.microsoft.com/office/drawing/2014/main" id="{5F182C02-50A1-4FE0-9729-A1578629CC7E}"/>
              </a:ext>
            </a:extLst>
          </p:cNvPr>
          <p:cNvSpPr>
            <a:spLocks noGrp="1" noChangeArrowheads="1"/>
          </p:cNvSpPr>
          <p:nvPr>
            <p:ph type="title"/>
          </p:nvPr>
        </p:nvSpPr>
        <p:spPr>
          <a:xfrm>
            <a:off x="1952214" y="716577"/>
            <a:ext cx="8911687" cy="711531"/>
          </a:xfrm>
        </p:spPr>
        <p:txBody>
          <a:bodyPr>
            <a:normAutofit/>
          </a:bodyPr>
          <a:lstStyle/>
          <a:p>
            <a:r>
              <a:rPr lang="zh-CN" altLang="en-US" sz="3200" dirty="0"/>
              <a:t>8、高级应用——多窗口编辑</a:t>
            </a:r>
          </a:p>
        </p:txBody>
      </p:sp>
      <p:sp>
        <p:nvSpPr>
          <p:cNvPr id="87042" name="内容占位符 2">
            <a:extLst>
              <a:ext uri="{FF2B5EF4-FFF2-40B4-BE49-F238E27FC236}">
                <a16:creationId xmlns:a16="http://schemas.microsoft.com/office/drawing/2014/main" id="{CD78779F-4619-458D-8771-2D9CC98ABB3B}"/>
              </a:ext>
            </a:extLst>
          </p:cNvPr>
          <p:cNvSpPr>
            <a:spLocks noGrp="1" noChangeArrowheads="1"/>
          </p:cNvSpPr>
          <p:nvPr>
            <p:ph idx="1"/>
          </p:nvPr>
        </p:nvSpPr>
        <p:spPr>
          <a:xfrm>
            <a:off x="1787827" y="1732908"/>
            <a:ext cx="9760325" cy="3777622"/>
          </a:xfrm>
        </p:spPr>
        <p:txBody>
          <a:bodyPr>
            <a:normAutofit/>
          </a:bodyPr>
          <a:lstStyle/>
          <a:p>
            <a:pPr>
              <a:lnSpc>
                <a:spcPct val="150000"/>
              </a:lnSpc>
            </a:pPr>
            <a:r>
              <a:rPr lang="zh-CN" altLang="en-US" sz="2400" dirty="0"/>
              <a:t>用户在编写一篇文档时，有时需要对照和参考另外一个文件。vi提供的高级功能之一，就是支持同时打开两个文件，每个文件各占一部分窗口空间，同时展示在用户面前，而且光标可以由用户控制，在两个窗口中来回切换，用户可以同时对两个文件都进行修改、保存、退出等操作，十分方便。</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内容占位符 2">
            <a:extLst>
              <a:ext uri="{FF2B5EF4-FFF2-40B4-BE49-F238E27FC236}">
                <a16:creationId xmlns:a16="http://schemas.microsoft.com/office/drawing/2014/main" id="{37311CD1-E029-412E-9B4F-2F61FC18C116}"/>
              </a:ext>
            </a:extLst>
          </p:cNvPr>
          <p:cNvSpPr>
            <a:spLocks noGrp="1" noChangeArrowheads="1"/>
          </p:cNvSpPr>
          <p:nvPr>
            <p:ph idx="1"/>
          </p:nvPr>
        </p:nvSpPr>
        <p:spPr>
          <a:xfrm>
            <a:off x="1695237" y="684944"/>
            <a:ext cx="9986480" cy="4524053"/>
          </a:xfrm>
        </p:spPr>
        <p:txBody>
          <a:bodyPr>
            <a:normAutofit/>
          </a:bodyPr>
          <a:lstStyle/>
          <a:p>
            <a:pPr>
              <a:lnSpc>
                <a:spcPct val="150000"/>
              </a:lnSpc>
            </a:pPr>
            <a:r>
              <a:rPr lang="zh-CN" altLang="en-US" sz="2400" dirty="0"/>
              <a:t>（1）在vi中依次打开两个文件：</a:t>
            </a:r>
          </a:p>
          <a:p>
            <a:pPr lvl="1">
              <a:lnSpc>
                <a:spcPct val="150000"/>
              </a:lnSpc>
            </a:pPr>
            <a:r>
              <a:rPr lang="zh-CN" altLang="en-US" sz="2400" dirty="0"/>
              <a:t>① 在Shell中，输入命令vi 文件名1，打开一个文件1。</a:t>
            </a:r>
          </a:p>
          <a:p>
            <a:pPr lvl="1">
              <a:lnSpc>
                <a:spcPct val="150000"/>
              </a:lnSpc>
            </a:pPr>
            <a:r>
              <a:rPr lang="zh-CN" altLang="en-US" sz="2400" dirty="0"/>
              <a:t>② 在已打开的文件1中，按【Esc】回到命令模式。</a:t>
            </a:r>
          </a:p>
          <a:p>
            <a:pPr lvl="1">
              <a:lnSpc>
                <a:spcPct val="150000"/>
              </a:lnSpc>
            </a:pPr>
            <a:r>
              <a:rPr lang="zh-CN" altLang="en-US" sz="2400" dirty="0"/>
              <a:t>③ 输入命令:sp  文件名2</a:t>
            </a:r>
          </a:p>
          <a:p>
            <a:pPr>
              <a:lnSpc>
                <a:spcPct val="150000"/>
              </a:lnSpc>
            </a:pPr>
            <a:r>
              <a:rPr lang="zh-CN" altLang="en-US" sz="2400" dirty="0"/>
              <a:t>此时，用户就会看到屏幕被分成上、下两个窗口，上面窗口展示的是文件2的内容，下面的窗口展示的是文件1的内容。而且，光标自动停留在文件2的开始处。</a:t>
            </a: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090" name="内容占位符 -2147482583">
            <a:extLst>
              <a:ext uri="{FF2B5EF4-FFF2-40B4-BE49-F238E27FC236}">
                <a16:creationId xmlns:a16="http://schemas.microsoft.com/office/drawing/2014/main" id="{9E0BEE79-A234-4BBA-9E46-9465B091784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311686" y="717604"/>
            <a:ext cx="7875676" cy="5103438"/>
          </a:xfrm>
        </p:spPr>
      </p:pic>
      <p:sp>
        <p:nvSpPr>
          <p:cNvPr id="89091" name="文本框 3">
            <a:extLst>
              <a:ext uri="{FF2B5EF4-FFF2-40B4-BE49-F238E27FC236}">
                <a16:creationId xmlns:a16="http://schemas.microsoft.com/office/drawing/2014/main" id="{1DD5F5CD-A1F7-4B6B-9CC5-F8747B92FE7A}"/>
              </a:ext>
            </a:extLst>
          </p:cNvPr>
          <p:cNvSpPr txBox="1">
            <a:spLocks noChangeArrowheads="1"/>
          </p:cNvSpPr>
          <p:nvPr/>
        </p:nvSpPr>
        <p:spPr bwMode="auto">
          <a:xfrm>
            <a:off x="3853701" y="5821042"/>
            <a:ext cx="2972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-41  多窗口显示多文档</a:t>
            </a: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内容占位符 2">
            <a:extLst>
              <a:ext uri="{FF2B5EF4-FFF2-40B4-BE49-F238E27FC236}">
                <a16:creationId xmlns:a16="http://schemas.microsoft.com/office/drawing/2014/main" id="{3623B659-BAC8-47B6-98A5-15B28E26A4BA}"/>
              </a:ext>
            </a:extLst>
          </p:cNvPr>
          <p:cNvSpPr>
            <a:spLocks noGrp="1" noChangeArrowheads="1"/>
          </p:cNvSpPr>
          <p:nvPr>
            <p:ph idx="1"/>
          </p:nvPr>
        </p:nvSpPr>
        <p:spPr>
          <a:xfrm>
            <a:off x="1753404" y="685799"/>
            <a:ext cx="10010506" cy="5119099"/>
          </a:xfrm>
        </p:spPr>
        <p:txBody>
          <a:bodyPr>
            <a:normAutofit lnSpcReduction="10000"/>
          </a:bodyPr>
          <a:lstStyle/>
          <a:p>
            <a:pPr>
              <a:lnSpc>
                <a:spcPct val="150000"/>
              </a:lnSpc>
            </a:pPr>
            <a:r>
              <a:rPr lang="zh-CN" altLang="en-US" sz="2400" dirty="0"/>
              <a:t>（2）光标在两个窗口中的切换</a:t>
            </a:r>
          </a:p>
          <a:p>
            <a:pPr>
              <a:lnSpc>
                <a:spcPct val="150000"/>
              </a:lnSpc>
            </a:pPr>
            <a:r>
              <a:rPr lang="zh-CN" altLang="en-US" sz="2400" dirty="0"/>
              <a:t>    在打开文件之后，需要对两个文件分别进行编辑操作，如删除、插入、查找、替换等操作，这些操作实现的基础都是要把光标定位到想要进行编辑的文件上。因此，如何进行光标在两个文件中的切换就是要进行的第一步操作。具体的操作步骤如下：</a:t>
            </a:r>
          </a:p>
          <a:p>
            <a:pPr>
              <a:lnSpc>
                <a:spcPct val="150000"/>
              </a:lnSpc>
            </a:pPr>
            <a:r>
              <a:rPr lang="zh-CN" altLang="en-US" sz="2400" dirty="0"/>
              <a:t>① 如果当前光标处于下面窗口的文件中，则单击【Esc】键——&gt;【Ctrl+w】键——&gt;【k】键，使光标定位到上面的窗口。</a:t>
            </a:r>
          </a:p>
          <a:p>
            <a:pPr>
              <a:lnSpc>
                <a:spcPct val="150000"/>
              </a:lnSpc>
            </a:pPr>
            <a:r>
              <a:rPr lang="zh-CN" altLang="en-US" sz="2400" dirty="0"/>
              <a:t>② 如果当前光标处于上面窗口的文件中，则单击【Esc】键——&gt;【Ctrl+w】键——&gt;【j】键，使光标定位到下面的窗口。</a:t>
            </a: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138" name="内容占位符 -2147482582">
            <a:extLst>
              <a:ext uri="{FF2B5EF4-FFF2-40B4-BE49-F238E27FC236}">
                <a16:creationId xmlns:a16="http://schemas.microsoft.com/office/drawing/2014/main" id="{141EAF36-970C-475B-A74B-E5A29CB4031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9496" y="686781"/>
            <a:ext cx="8359739" cy="5378119"/>
          </a:xfrm>
        </p:spPr>
      </p:pic>
      <p:sp>
        <p:nvSpPr>
          <p:cNvPr id="91139" name="文本框 3">
            <a:extLst>
              <a:ext uri="{FF2B5EF4-FFF2-40B4-BE49-F238E27FC236}">
                <a16:creationId xmlns:a16="http://schemas.microsoft.com/office/drawing/2014/main" id="{BD58114D-8D99-40BB-9881-58786EBCD406}"/>
              </a:ext>
            </a:extLst>
          </p:cNvPr>
          <p:cNvSpPr txBox="1">
            <a:spLocks noChangeArrowheads="1"/>
          </p:cNvSpPr>
          <p:nvPr/>
        </p:nvSpPr>
        <p:spPr bwMode="auto">
          <a:xfrm>
            <a:off x="4431087" y="6171219"/>
            <a:ext cx="37321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-42多窗口光标定位命令的效果</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912CF17-8819-48FF-8F1D-D42F9A88465E}"/>
              </a:ext>
            </a:extLst>
          </p:cNvPr>
          <p:cNvSpPr>
            <a:spLocks noGrp="1"/>
          </p:cNvSpPr>
          <p:nvPr>
            <p:ph idx="1"/>
          </p:nvPr>
        </p:nvSpPr>
        <p:spPr>
          <a:xfrm>
            <a:off x="1773970" y="766674"/>
            <a:ext cx="10092682" cy="784724"/>
          </a:xfrm>
        </p:spPr>
        <p:txBody>
          <a:bodyPr>
            <a:normAutofit/>
          </a:bodyPr>
          <a:lstStyle/>
          <a:p>
            <a:r>
              <a:rPr lang="zh-CN" altLang="en-US" sz="2000" dirty="0"/>
              <a:t>在</a:t>
            </a:r>
            <a:r>
              <a:rPr lang="en-US" altLang="zh-CN" sz="2000" dirty="0"/>
              <a:t>LibreOffice Writer</a:t>
            </a:r>
            <a:r>
              <a:rPr lang="zh-CN" altLang="en-US" sz="2000" dirty="0"/>
              <a:t>中输入以下内容，即字号由小到大的“</a:t>
            </a:r>
            <a:r>
              <a:rPr lang="en-US" altLang="zh-CN" sz="2000" dirty="0"/>
              <a:t>LibreOffice Writer”</a:t>
            </a:r>
            <a:r>
              <a:rPr lang="zh-CN" altLang="en-US" sz="2000" dirty="0"/>
              <a:t>文字，如图</a:t>
            </a:r>
            <a:r>
              <a:rPr lang="en-US" altLang="zh-CN" sz="2000" dirty="0"/>
              <a:t>5-3</a:t>
            </a:r>
            <a:r>
              <a:rPr lang="zh-CN" altLang="en-US" sz="2000" dirty="0"/>
              <a:t>所示。</a:t>
            </a:r>
          </a:p>
        </p:txBody>
      </p:sp>
      <p:pic>
        <p:nvPicPr>
          <p:cNvPr id="3074" name="图片 1">
            <a:extLst>
              <a:ext uri="{FF2B5EF4-FFF2-40B4-BE49-F238E27FC236}">
                <a16:creationId xmlns:a16="http://schemas.microsoft.com/office/drawing/2014/main" id="{A7F1C330-36A4-48DF-8AF4-9E41D55E4A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8384" y="1588054"/>
            <a:ext cx="6181115" cy="3681892"/>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74972375-7862-483A-BDFC-30E4D2203808}"/>
              </a:ext>
            </a:extLst>
          </p:cNvPr>
          <p:cNvSpPr txBox="1"/>
          <p:nvPr/>
        </p:nvSpPr>
        <p:spPr>
          <a:xfrm>
            <a:off x="2956388" y="5476394"/>
            <a:ext cx="6097712" cy="369332"/>
          </a:xfrm>
          <a:prstGeom prst="rect">
            <a:avLst/>
          </a:prstGeom>
          <a:noFill/>
        </p:spPr>
        <p:txBody>
          <a:bodyPr wrap="square">
            <a:spAutoFit/>
          </a:bodyPr>
          <a:lstStyle/>
          <a:p>
            <a:pPr indent="266700" algn="ctr"/>
            <a:r>
              <a:rPr lang="zh-CN" altLang="zh-CN" sz="1800" kern="100" dirty="0">
                <a:effectLst/>
                <a:latin typeface="Times New Roman" panose="02020603050405020304" pitchFamily="18" charset="0"/>
                <a:ea typeface="宋体" panose="02010600030101010101" pitchFamily="2" charset="-122"/>
              </a:rPr>
              <a:t>图</a:t>
            </a:r>
            <a:r>
              <a:rPr lang="en-US" altLang="zh-CN" sz="1800" kern="100" dirty="0">
                <a:effectLst/>
                <a:latin typeface="Times New Roman" panose="02020603050405020304" pitchFamily="18" charset="0"/>
                <a:ea typeface="宋体" panose="02010600030101010101" pitchFamily="2" charset="-122"/>
              </a:rPr>
              <a:t>5-3 LibreOffice Writer </a:t>
            </a:r>
            <a:r>
              <a:rPr lang="zh-CN" altLang="zh-CN" sz="1800" kern="100" dirty="0">
                <a:effectLst/>
                <a:latin typeface="Times New Roman" panose="02020603050405020304" pitchFamily="18" charset="0"/>
                <a:ea typeface="宋体" panose="02010600030101010101" pitchFamily="2" charset="-122"/>
              </a:rPr>
              <a:t>编辑文字</a:t>
            </a:r>
          </a:p>
        </p:txBody>
      </p:sp>
    </p:spTree>
    <p:extLst>
      <p:ext uri="{BB962C8B-B14F-4D97-AF65-F5344CB8AC3E}">
        <p14:creationId xmlns:p14="http://schemas.microsoft.com/office/powerpoint/2010/main" val="262445495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内容占位符 2">
            <a:extLst>
              <a:ext uri="{FF2B5EF4-FFF2-40B4-BE49-F238E27FC236}">
                <a16:creationId xmlns:a16="http://schemas.microsoft.com/office/drawing/2014/main" id="{3D989F6F-D9D6-4E83-A087-8A1C862211E7}"/>
              </a:ext>
            </a:extLst>
          </p:cNvPr>
          <p:cNvSpPr>
            <a:spLocks noGrp="1" noChangeArrowheads="1"/>
          </p:cNvSpPr>
          <p:nvPr>
            <p:ph idx="1"/>
          </p:nvPr>
        </p:nvSpPr>
        <p:spPr>
          <a:xfrm>
            <a:off x="1889124" y="820345"/>
            <a:ext cx="9885059" cy="4357830"/>
          </a:xfrm>
        </p:spPr>
        <p:txBody>
          <a:bodyPr>
            <a:normAutofit lnSpcReduction="10000"/>
          </a:bodyPr>
          <a:lstStyle/>
          <a:p>
            <a:pPr>
              <a:lnSpc>
                <a:spcPct val="150000"/>
              </a:lnSpc>
            </a:pPr>
            <a:r>
              <a:rPr lang="zh-CN" altLang="en-US" sz="2400" dirty="0"/>
              <a:t>（3）全文拷贝功能</a:t>
            </a:r>
          </a:p>
          <a:p>
            <a:pPr>
              <a:lnSpc>
                <a:spcPct val="150000"/>
              </a:lnSpc>
            </a:pPr>
            <a:r>
              <a:rPr lang="zh-CN" altLang="en-US" sz="2400" dirty="0"/>
              <a:t>如果在编辑某个文件时，想要把另外一个窗口的文件，全文拷贝到本文件中，则需要在命令模式下输入相关命令进行操作，具体步骤如下：</a:t>
            </a:r>
          </a:p>
          <a:p>
            <a:pPr>
              <a:lnSpc>
                <a:spcPct val="150000"/>
              </a:lnSpc>
            </a:pPr>
            <a:r>
              <a:rPr lang="zh-CN" altLang="en-US" sz="2400" dirty="0"/>
              <a:t>单击【Esc】键，确保处于命令模式，输入命令</a:t>
            </a:r>
          </a:p>
          <a:p>
            <a:pPr lvl="1">
              <a:lnSpc>
                <a:spcPct val="150000"/>
              </a:lnSpc>
            </a:pPr>
            <a:r>
              <a:rPr lang="zh-CN" altLang="en-US" sz="2400" dirty="0"/>
              <a:t>:r  被拷贝的文件名</a:t>
            </a:r>
          </a:p>
          <a:p>
            <a:pPr>
              <a:lnSpc>
                <a:spcPct val="150000"/>
              </a:lnSpc>
            </a:pPr>
            <a:r>
              <a:rPr lang="zh-CN" altLang="en-US" sz="2400" dirty="0"/>
              <a:t>执行结束后，就可以看到另外一个文件的全文已经被整体拷贝到当前文件中。</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186" name="内容占位符 -2147482581">
            <a:extLst>
              <a:ext uri="{FF2B5EF4-FFF2-40B4-BE49-F238E27FC236}">
                <a16:creationId xmlns:a16="http://schemas.microsoft.com/office/drawing/2014/main" id="{F963EFC2-A421-48B2-92FD-41FD23C001B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184784" y="739740"/>
            <a:ext cx="8007180" cy="5188653"/>
          </a:xfrm>
        </p:spPr>
      </p:pic>
      <p:sp>
        <p:nvSpPr>
          <p:cNvPr id="93187" name="文本框 3">
            <a:extLst>
              <a:ext uri="{FF2B5EF4-FFF2-40B4-BE49-F238E27FC236}">
                <a16:creationId xmlns:a16="http://schemas.microsoft.com/office/drawing/2014/main" id="{82F43E78-3444-4C94-9796-8C1066BBC17D}"/>
              </a:ext>
            </a:extLst>
          </p:cNvPr>
          <p:cNvSpPr txBox="1">
            <a:spLocks noChangeArrowheads="1"/>
          </p:cNvSpPr>
          <p:nvPr/>
        </p:nvSpPr>
        <p:spPr bwMode="auto">
          <a:xfrm>
            <a:off x="4064714" y="5928393"/>
            <a:ext cx="3121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-43 全文拷贝命令的效果</a:t>
            </a: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内容占位符 2">
            <a:extLst>
              <a:ext uri="{FF2B5EF4-FFF2-40B4-BE49-F238E27FC236}">
                <a16:creationId xmlns:a16="http://schemas.microsoft.com/office/drawing/2014/main" id="{798D00BA-8317-42C5-BF30-BFDA251859CB}"/>
              </a:ext>
            </a:extLst>
          </p:cNvPr>
          <p:cNvSpPr>
            <a:spLocks noGrp="1" noChangeArrowheads="1"/>
          </p:cNvSpPr>
          <p:nvPr>
            <p:ph idx="1"/>
          </p:nvPr>
        </p:nvSpPr>
        <p:spPr>
          <a:xfrm>
            <a:off x="1638299" y="767137"/>
            <a:ext cx="9786563" cy="3777622"/>
          </a:xfrm>
        </p:spPr>
        <p:txBody>
          <a:bodyPr>
            <a:normAutofit/>
          </a:bodyPr>
          <a:lstStyle/>
          <a:p>
            <a:pPr>
              <a:lnSpc>
                <a:spcPct val="150000"/>
              </a:lnSpc>
            </a:pPr>
            <a:r>
              <a:rPr lang="zh-CN" altLang="en-US" sz="2400" dirty="0"/>
              <a:t>（4）关闭窗口</a:t>
            </a:r>
          </a:p>
          <a:p>
            <a:pPr>
              <a:lnSpc>
                <a:spcPct val="150000"/>
              </a:lnSpc>
            </a:pPr>
            <a:r>
              <a:rPr lang="zh-CN" altLang="en-US" sz="2400" dirty="0"/>
              <a:t>当多窗口的文件全部编辑完毕后，就需要退出vi。在多窗口模式下，退出vi的方法是：依次使用退出命令关闭所有文件。</a:t>
            </a: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标题 1">
            <a:extLst>
              <a:ext uri="{FF2B5EF4-FFF2-40B4-BE49-F238E27FC236}">
                <a16:creationId xmlns:a16="http://schemas.microsoft.com/office/drawing/2014/main" id="{E82BD7DF-3A8E-4324-9134-15E0023549F4}"/>
              </a:ext>
            </a:extLst>
          </p:cNvPr>
          <p:cNvSpPr>
            <a:spLocks noGrp="1" noChangeArrowheads="1"/>
          </p:cNvSpPr>
          <p:nvPr>
            <p:ph type="title"/>
          </p:nvPr>
        </p:nvSpPr>
        <p:spPr>
          <a:xfrm>
            <a:off x="1832637" y="613836"/>
            <a:ext cx="8911687" cy="732079"/>
          </a:xfrm>
        </p:spPr>
        <p:txBody>
          <a:bodyPr>
            <a:normAutofit/>
          </a:bodyPr>
          <a:lstStyle/>
          <a:p>
            <a:r>
              <a:rPr lang="zh-CN" altLang="en-US" sz="3200" dirty="0"/>
              <a:t>9、高级应用——区域复制</a:t>
            </a:r>
          </a:p>
        </p:txBody>
      </p:sp>
      <p:sp>
        <p:nvSpPr>
          <p:cNvPr id="95234" name="内容占位符 2">
            <a:extLst>
              <a:ext uri="{FF2B5EF4-FFF2-40B4-BE49-F238E27FC236}">
                <a16:creationId xmlns:a16="http://schemas.microsoft.com/office/drawing/2014/main" id="{394C813C-172E-46A9-BB36-2F13FA7ED588}"/>
              </a:ext>
            </a:extLst>
          </p:cNvPr>
          <p:cNvSpPr>
            <a:spLocks noGrp="1" noChangeArrowheads="1"/>
          </p:cNvSpPr>
          <p:nvPr>
            <p:ph idx="1"/>
          </p:nvPr>
        </p:nvSpPr>
        <p:spPr>
          <a:xfrm>
            <a:off x="1598809" y="1460731"/>
            <a:ext cx="10329488" cy="4457183"/>
          </a:xfrm>
        </p:spPr>
        <p:txBody>
          <a:bodyPr>
            <a:normAutofit fontScale="92500" lnSpcReduction="10000"/>
          </a:bodyPr>
          <a:lstStyle/>
          <a:p>
            <a:pPr>
              <a:lnSpc>
                <a:spcPct val="130000"/>
              </a:lnSpc>
            </a:pPr>
            <a:r>
              <a:rPr lang="zh-CN" altLang="en-US" sz="2400" dirty="0"/>
              <a:t>通常来说，vi的编辑功能是以文件的“行”为基础进行的，但有时可能需要对文件的某些“行”中的某些“列”构成的部分区域信息进行复制，这就需要采用区域复制的功能来实现。</a:t>
            </a:r>
          </a:p>
          <a:p>
            <a:pPr>
              <a:lnSpc>
                <a:spcPct val="130000"/>
              </a:lnSpc>
            </a:pPr>
            <a:r>
              <a:rPr lang="zh-CN" altLang="en-US" sz="2400" dirty="0"/>
              <a:t>区域复制的具体操作步骤如下：</a:t>
            </a:r>
          </a:p>
          <a:p>
            <a:pPr lvl="1">
              <a:lnSpc>
                <a:spcPct val="130000"/>
              </a:lnSpc>
            </a:pPr>
            <a:r>
              <a:rPr lang="zh-CN" altLang="en-US" sz="2400" dirty="0"/>
              <a:t>① 打开某文件，光标移动到需要复制第一行。</a:t>
            </a:r>
          </a:p>
          <a:p>
            <a:pPr lvl="1">
              <a:lnSpc>
                <a:spcPct val="130000"/>
              </a:lnSpc>
            </a:pPr>
            <a:r>
              <a:rPr lang="zh-CN" altLang="en-US" sz="2400" dirty="0"/>
              <a:t>② 单击【Esc】键，确保当前处于命令模式，再单击组合键【Ctrl+v】</a:t>
            </a:r>
          </a:p>
          <a:p>
            <a:pPr lvl="1">
              <a:lnSpc>
                <a:spcPct val="130000"/>
              </a:lnSpc>
            </a:pPr>
            <a:r>
              <a:rPr lang="zh-CN" altLang="en-US" sz="2400" dirty="0"/>
              <a:t>③ 使用小键盘的上下左右方向键，进行区域选取。</a:t>
            </a:r>
          </a:p>
          <a:p>
            <a:pPr lvl="1">
              <a:lnSpc>
                <a:spcPct val="130000"/>
              </a:lnSpc>
            </a:pPr>
            <a:r>
              <a:rPr lang="zh-CN" altLang="en-US" sz="2400" dirty="0"/>
              <a:t>④ 单击【y】键结束区域选取。</a:t>
            </a:r>
          </a:p>
          <a:p>
            <a:pPr lvl="1">
              <a:lnSpc>
                <a:spcPct val="130000"/>
              </a:lnSpc>
            </a:pPr>
            <a:r>
              <a:rPr lang="zh-CN" altLang="en-US" sz="2400" dirty="0"/>
              <a:t>⑤ 光标移至目标位置，单击【p】键实现区域复制。</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标题 1">
            <a:extLst>
              <a:ext uri="{FF2B5EF4-FFF2-40B4-BE49-F238E27FC236}">
                <a16:creationId xmlns:a16="http://schemas.microsoft.com/office/drawing/2014/main" id="{4C28513E-C7A1-431C-9DDF-77EE39DE4EF8}"/>
              </a:ext>
            </a:extLst>
          </p:cNvPr>
          <p:cNvSpPr>
            <a:spLocks noGrp="1" noChangeArrowheads="1"/>
          </p:cNvSpPr>
          <p:nvPr>
            <p:ph type="title"/>
          </p:nvPr>
        </p:nvSpPr>
        <p:spPr>
          <a:xfrm>
            <a:off x="1561672" y="587576"/>
            <a:ext cx="10414570" cy="982645"/>
          </a:xfrm>
        </p:spPr>
        <p:txBody>
          <a:bodyPr>
            <a:normAutofit/>
          </a:bodyPr>
          <a:lstStyle/>
          <a:p>
            <a:r>
              <a:rPr lang="zh-CN" altLang="en-US" sz="2400" dirty="0"/>
              <a:t>在vi中打开myfile文件，单击【Esc】键后，单击组合键【Ctrl+v】，并通过小键盘的方向键进行区域选取</a:t>
            </a:r>
          </a:p>
        </p:txBody>
      </p:sp>
      <p:pic>
        <p:nvPicPr>
          <p:cNvPr id="96258" name="内容占位符 -2147482580">
            <a:extLst>
              <a:ext uri="{FF2B5EF4-FFF2-40B4-BE49-F238E27FC236}">
                <a16:creationId xmlns:a16="http://schemas.microsoft.com/office/drawing/2014/main" id="{8A5C5F9B-F8CB-4446-8010-31EBDE20608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975081" y="1448231"/>
            <a:ext cx="7336748" cy="4738812"/>
          </a:xfrm>
        </p:spPr>
      </p:pic>
      <p:sp>
        <p:nvSpPr>
          <p:cNvPr id="96259" name="文本框 3">
            <a:extLst>
              <a:ext uri="{FF2B5EF4-FFF2-40B4-BE49-F238E27FC236}">
                <a16:creationId xmlns:a16="http://schemas.microsoft.com/office/drawing/2014/main" id="{BA351077-1346-4B2E-B98A-5D24DD935669}"/>
              </a:ext>
            </a:extLst>
          </p:cNvPr>
          <p:cNvSpPr txBox="1">
            <a:spLocks noChangeArrowheads="1"/>
          </p:cNvSpPr>
          <p:nvPr/>
        </p:nvSpPr>
        <p:spPr bwMode="auto">
          <a:xfrm>
            <a:off x="4728217" y="6187043"/>
            <a:ext cx="35968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-44 myfile文件中的区域选取</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标题 1">
            <a:extLst>
              <a:ext uri="{FF2B5EF4-FFF2-40B4-BE49-F238E27FC236}">
                <a16:creationId xmlns:a16="http://schemas.microsoft.com/office/drawing/2014/main" id="{E3AF9ED9-8B0F-4409-AA69-DF9D948DE54E}"/>
              </a:ext>
            </a:extLst>
          </p:cNvPr>
          <p:cNvSpPr>
            <a:spLocks noGrp="1" noChangeArrowheads="1"/>
          </p:cNvSpPr>
          <p:nvPr>
            <p:ph type="title"/>
          </p:nvPr>
        </p:nvSpPr>
        <p:spPr>
          <a:xfrm>
            <a:off x="1706116" y="663132"/>
            <a:ext cx="10047519" cy="1143000"/>
          </a:xfrm>
        </p:spPr>
        <p:txBody>
          <a:bodyPr/>
          <a:lstStyle/>
          <a:p>
            <a:r>
              <a:rPr lang="zh-CN" altLang="en-US" sz="2400" dirty="0"/>
              <a:t>进行区域选取后，单击【y】键，结束区域选取。再把光标定位到文本的文件末尾，单击【p】键实现区域复制。</a:t>
            </a:r>
          </a:p>
        </p:txBody>
      </p:sp>
      <p:pic>
        <p:nvPicPr>
          <p:cNvPr id="97282" name="内容占位符 -2147482579">
            <a:extLst>
              <a:ext uri="{FF2B5EF4-FFF2-40B4-BE49-F238E27FC236}">
                <a16:creationId xmlns:a16="http://schemas.microsoft.com/office/drawing/2014/main" id="{FED19954-71B5-4755-8FAC-A08ED0A2A85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082248" y="1533966"/>
            <a:ext cx="7109716" cy="4589884"/>
          </a:xfrm>
        </p:spPr>
      </p:pic>
      <p:sp>
        <p:nvSpPr>
          <p:cNvPr id="97283" name="文本框 3">
            <a:extLst>
              <a:ext uri="{FF2B5EF4-FFF2-40B4-BE49-F238E27FC236}">
                <a16:creationId xmlns:a16="http://schemas.microsoft.com/office/drawing/2014/main" id="{1104E5AD-3FD4-4C5A-9DE6-71BA12A1509B}"/>
              </a:ext>
            </a:extLst>
          </p:cNvPr>
          <p:cNvSpPr txBox="1">
            <a:spLocks noChangeArrowheads="1"/>
          </p:cNvSpPr>
          <p:nvPr/>
        </p:nvSpPr>
        <p:spPr bwMode="auto">
          <a:xfrm>
            <a:off x="5023636" y="6123850"/>
            <a:ext cx="28905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-45 区域复制后的效果</a:t>
            </a: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标题 1">
            <a:extLst>
              <a:ext uri="{FF2B5EF4-FFF2-40B4-BE49-F238E27FC236}">
                <a16:creationId xmlns:a16="http://schemas.microsoft.com/office/drawing/2014/main" id="{AFAE61C7-E029-4CCD-958C-56F5A4E63E57}"/>
              </a:ext>
            </a:extLst>
          </p:cNvPr>
          <p:cNvSpPr>
            <a:spLocks noGrp="1" noChangeArrowheads="1"/>
          </p:cNvSpPr>
          <p:nvPr>
            <p:ph type="title"/>
          </p:nvPr>
        </p:nvSpPr>
        <p:spPr>
          <a:xfrm>
            <a:off x="1602769" y="624109"/>
            <a:ext cx="10263883" cy="1286883"/>
          </a:xfrm>
        </p:spPr>
        <p:txBody>
          <a:bodyPr/>
          <a:lstStyle/>
          <a:p>
            <a:r>
              <a:rPr lang="zh-CN" altLang="en-US" sz="2400" dirty="0"/>
              <a:t> 进行区域选取后，单击【y】键，结束区域选取。再把光标定位到文本的文件末尾，单击【p】键实现区域复制。</a:t>
            </a:r>
          </a:p>
        </p:txBody>
      </p:sp>
      <p:pic>
        <p:nvPicPr>
          <p:cNvPr id="98306" name="内容占位符 -2147482579">
            <a:extLst>
              <a:ext uri="{FF2B5EF4-FFF2-40B4-BE49-F238E27FC236}">
                <a16:creationId xmlns:a16="http://schemas.microsoft.com/office/drawing/2014/main" id="{262FB176-3A9B-4591-8E8E-F0B182E79FC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804845" y="1466290"/>
            <a:ext cx="6932880" cy="4475723"/>
          </a:xfrm>
        </p:spPr>
      </p:pic>
      <p:sp>
        <p:nvSpPr>
          <p:cNvPr id="98307" name="文本框 3">
            <a:extLst>
              <a:ext uri="{FF2B5EF4-FFF2-40B4-BE49-F238E27FC236}">
                <a16:creationId xmlns:a16="http://schemas.microsoft.com/office/drawing/2014/main" id="{C4AED470-1EC4-41DA-8F08-E4223ED3CB0E}"/>
              </a:ext>
            </a:extLst>
          </p:cNvPr>
          <p:cNvSpPr txBox="1">
            <a:spLocks noChangeArrowheads="1"/>
          </p:cNvSpPr>
          <p:nvPr/>
        </p:nvSpPr>
        <p:spPr bwMode="auto">
          <a:xfrm>
            <a:off x="4452849" y="6049225"/>
            <a:ext cx="28905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-45 区域复制后的效果</a:t>
            </a: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标题 1">
            <a:extLst>
              <a:ext uri="{FF2B5EF4-FFF2-40B4-BE49-F238E27FC236}">
                <a16:creationId xmlns:a16="http://schemas.microsoft.com/office/drawing/2014/main" id="{F6D660A2-4EB8-4824-BBDD-C17F95B82F37}"/>
              </a:ext>
            </a:extLst>
          </p:cNvPr>
          <p:cNvSpPr>
            <a:spLocks noGrp="1" noChangeArrowheads="1"/>
          </p:cNvSpPr>
          <p:nvPr>
            <p:ph type="title"/>
          </p:nvPr>
        </p:nvSpPr>
        <p:spPr>
          <a:xfrm>
            <a:off x="1640156" y="613836"/>
            <a:ext cx="8911687" cy="639611"/>
          </a:xfrm>
        </p:spPr>
        <p:txBody>
          <a:bodyPr>
            <a:normAutofit/>
          </a:bodyPr>
          <a:lstStyle/>
          <a:p>
            <a:r>
              <a:rPr lang="zh-CN" altLang="en-US" sz="3200" dirty="0"/>
              <a:t>10、高级应用——在vi中实现与Shell的交互</a:t>
            </a:r>
          </a:p>
        </p:txBody>
      </p:sp>
      <p:sp>
        <p:nvSpPr>
          <p:cNvPr id="99330" name="内容占位符 2">
            <a:extLst>
              <a:ext uri="{FF2B5EF4-FFF2-40B4-BE49-F238E27FC236}">
                <a16:creationId xmlns:a16="http://schemas.microsoft.com/office/drawing/2014/main" id="{635CD1F6-9DF1-4864-96D1-580C74824BB8}"/>
              </a:ext>
            </a:extLst>
          </p:cNvPr>
          <p:cNvSpPr>
            <a:spLocks noGrp="1" noChangeArrowheads="1"/>
          </p:cNvSpPr>
          <p:nvPr>
            <p:ph idx="1"/>
          </p:nvPr>
        </p:nvSpPr>
        <p:spPr>
          <a:xfrm>
            <a:off x="1640155" y="1540189"/>
            <a:ext cx="10318963" cy="3777622"/>
          </a:xfrm>
        </p:spPr>
        <p:txBody>
          <a:bodyPr>
            <a:normAutofit/>
          </a:bodyPr>
          <a:lstStyle/>
          <a:p>
            <a:pPr>
              <a:lnSpc>
                <a:spcPct val="150000"/>
              </a:lnSpc>
            </a:pPr>
            <a:r>
              <a:rPr lang="zh-CN" altLang="en-US" sz="2400" dirty="0"/>
              <a:t>在利用vi进行文件的编辑时，如果需要执行Shell命令，可以在不退出vi的情况下进行。在命令模式下，使用“！”命令来访问Shell。执行Shell命令的格式如下：</a:t>
            </a:r>
          </a:p>
          <a:p>
            <a:pPr lvl="1">
              <a:lnSpc>
                <a:spcPct val="150000"/>
              </a:lnSpc>
            </a:pPr>
            <a:r>
              <a:rPr lang="zh-CN" altLang="en-US" sz="2200" dirty="0"/>
              <a:t>:！Shell命令  </a:t>
            </a:r>
          </a:p>
          <a:p>
            <a:pPr>
              <a:lnSpc>
                <a:spcPct val="150000"/>
              </a:lnSpc>
            </a:pPr>
            <a:r>
              <a:rPr lang="zh-CN" altLang="en-US" sz="2400" dirty="0"/>
              <a:t>执行的结果将显示在vi中，单击【Enter】键，继续进行编辑工作。</a:t>
            </a: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标题 1">
            <a:extLst>
              <a:ext uri="{FF2B5EF4-FFF2-40B4-BE49-F238E27FC236}">
                <a16:creationId xmlns:a16="http://schemas.microsoft.com/office/drawing/2014/main" id="{89BBBC6C-6AB9-45EE-8532-B1E6AF39CF75}"/>
              </a:ext>
            </a:extLst>
          </p:cNvPr>
          <p:cNvSpPr>
            <a:spLocks noGrp="1" noChangeArrowheads="1"/>
          </p:cNvSpPr>
          <p:nvPr>
            <p:ph type="title"/>
          </p:nvPr>
        </p:nvSpPr>
        <p:spPr>
          <a:xfrm>
            <a:off x="1640156" y="546323"/>
            <a:ext cx="10144302" cy="1280890"/>
          </a:xfrm>
        </p:spPr>
        <p:txBody>
          <a:bodyPr/>
          <a:lstStyle/>
          <a:p>
            <a:r>
              <a:rPr lang="zh-CN" altLang="en-US" sz="2400" dirty="0"/>
              <a:t>在用vi编辑myfile文件时，想查看今天的日期，则单击【Esc】键后，输入Shell命令:      !date </a:t>
            </a:r>
          </a:p>
        </p:txBody>
      </p:sp>
      <p:pic>
        <p:nvPicPr>
          <p:cNvPr id="100354" name="内容占位符 -2147482578">
            <a:extLst>
              <a:ext uri="{FF2B5EF4-FFF2-40B4-BE49-F238E27FC236}">
                <a16:creationId xmlns:a16="http://schemas.microsoft.com/office/drawing/2014/main" id="{89D8CC11-DCA1-4023-BE16-8DF687BFD13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897981" y="1498440"/>
            <a:ext cx="7232338" cy="4652822"/>
          </a:xfrm>
        </p:spPr>
      </p:pic>
      <p:sp>
        <p:nvSpPr>
          <p:cNvPr id="100355" name="文本框 3">
            <a:extLst>
              <a:ext uri="{FF2B5EF4-FFF2-40B4-BE49-F238E27FC236}">
                <a16:creationId xmlns:a16="http://schemas.microsoft.com/office/drawing/2014/main" id="{B149BC51-6B7D-4BD6-A9E9-953B3FE2AF27}"/>
              </a:ext>
            </a:extLst>
          </p:cNvPr>
          <p:cNvSpPr txBox="1">
            <a:spLocks noChangeArrowheads="1"/>
          </p:cNvSpPr>
          <p:nvPr/>
        </p:nvSpPr>
        <p:spPr bwMode="auto">
          <a:xfrm>
            <a:off x="4735068" y="6127011"/>
            <a:ext cx="319831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-46 在vi中输入Shell命令</a:t>
            </a: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378" name="内容占位符 -2147482577">
            <a:extLst>
              <a:ext uri="{FF2B5EF4-FFF2-40B4-BE49-F238E27FC236}">
                <a16:creationId xmlns:a16="http://schemas.microsoft.com/office/drawing/2014/main" id="{7799F11C-49D8-4F23-9A1C-2BA704AF4A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51597" y="750013"/>
            <a:ext cx="7956124" cy="5140148"/>
          </a:xfrm>
        </p:spPr>
      </p:pic>
      <p:sp>
        <p:nvSpPr>
          <p:cNvPr id="101379" name="文本框 3">
            <a:extLst>
              <a:ext uri="{FF2B5EF4-FFF2-40B4-BE49-F238E27FC236}">
                <a16:creationId xmlns:a16="http://schemas.microsoft.com/office/drawing/2014/main" id="{B2D8B285-1DEF-45DB-8D6E-BBC94C071D89}"/>
              </a:ext>
            </a:extLst>
          </p:cNvPr>
          <p:cNvSpPr txBox="1">
            <a:spLocks noChangeArrowheads="1"/>
          </p:cNvSpPr>
          <p:nvPr/>
        </p:nvSpPr>
        <p:spPr bwMode="auto">
          <a:xfrm>
            <a:off x="3673702" y="5890161"/>
            <a:ext cx="48445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a:defRPr>
                <a:solidFill>
                  <a:schemeClr val="tx1"/>
                </a:solidFill>
                <a:latin typeface="Verdana" panose="020B0604030504040204" pitchFamily="34" charset="0"/>
                <a:ea typeface="宋体" panose="02010600030101010101" pitchFamily="2" charset="-122"/>
              </a:defRPr>
            </a:lvl2pPr>
            <a:lvl3pPr>
              <a:defRPr>
                <a:solidFill>
                  <a:schemeClr val="tx1"/>
                </a:solidFill>
                <a:latin typeface="Verdana" panose="020B0604030504040204" pitchFamily="34" charset="0"/>
                <a:ea typeface="宋体" panose="02010600030101010101" pitchFamily="2" charset="-122"/>
              </a:defRPr>
            </a:lvl3pPr>
            <a:lvl4pPr>
              <a:defRPr>
                <a:solidFill>
                  <a:schemeClr val="tx1"/>
                </a:solidFill>
                <a:latin typeface="Verdana" panose="020B0604030504040204" pitchFamily="34" charset="0"/>
                <a:ea typeface="宋体" panose="02010600030101010101" pitchFamily="2" charset="-122"/>
              </a:defRPr>
            </a:lvl4pPr>
            <a:lvl5pPr>
              <a:defRPr>
                <a:solidFill>
                  <a:schemeClr val="tx1"/>
                </a:solidFill>
                <a:latin typeface="Verdana" panose="020B060403050404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Verdana" panose="020B0604030504040204" pitchFamily="34" charset="0"/>
                <a:ea typeface="宋体" panose="02010600030101010101" pitchFamily="2" charset="-122"/>
              </a:defRPr>
            </a:lvl9pPr>
          </a:lstStyle>
          <a:p>
            <a:r>
              <a:rPr lang="zh-CN" altLang="en-US" dirty="0"/>
              <a:t>图</a:t>
            </a:r>
            <a:r>
              <a:rPr lang="en-US" altLang="zh-CN" dirty="0"/>
              <a:t>5</a:t>
            </a:r>
            <a:r>
              <a:rPr lang="zh-CN" altLang="en-US" dirty="0"/>
              <a:t>-47 Shell命令执行的效果，显示系统日期</a:t>
            </a:r>
          </a:p>
        </p:txBody>
      </p:sp>
    </p:spTree>
  </p:cSld>
  <p:clrMapOvr>
    <a:masterClrMapping/>
  </p:clrMapOvr>
</p:sld>
</file>

<file path=ppt/theme/theme1.xml><?xml version="1.0" encoding="utf-8"?>
<a:theme xmlns:a="http://schemas.openxmlformats.org/drawingml/2006/main" name="丝状">
  <a:themeElements>
    <a:clrScheme name="丝状">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606</TotalTime>
  <Words>7811</Words>
  <Application>Microsoft Office PowerPoint</Application>
  <PresentationFormat>宽屏</PresentationFormat>
  <Paragraphs>546</Paragraphs>
  <Slides>125</Slides>
  <Notes>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125</vt:i4>
      </vt:variant>
    </vt:vector>
  </HeadingPairs>
  <TitlesOfParts>
    <vt:vector size="134" baseType="lpstr">
      <vt:lpstr>等线</vt:lpstr>
      <vt:lpstr>宋体</vt:lpstr>
      <vt:lpstr>Arial</vt:lpstr>
      <vt:lpstr>Century Gothic</vt:lpstr>
      <vt:lpstr>Times New Roman</vt:lpstr>
      <vt:lpstr>Verdana</vt:lpstr>
      <vt:lpstr>Wingdings</vt:lpstr>
      <vt:lpstr>Wingdings 3</vt:lpstr>
      <vt:lpstr>丝状</vt:lpstr>
      <vt:lpstr>Ubuntu Linux 基础教程 （第2版  慕课版）</vt:lpstr>
      <vt:lpstr>第5章 Linux常用应用软件</vt:lpstr>
      <vt:lpstr>5.1 LibreOffice</vt:lpstr>
      <vt:lpstr>PowerPoint 演示文稿</vt:lpstr>
      <vt:lpstr>PowerPoint 演示文稿</vt:lpstr>
      <vt:lpstr>5.1.1 LibreOffice Writer </vt:lpstr>
      <vt:lpstr>PowerPoint 演示文稿</vt:lpstr>
      <vt:lpstr>说明：</vt:lpstr>
      <vt:lpstr>PowerPoint 演示文稿</vt:lpstr>
      <vt:lpstr>PowerPoint 演示文稿</vt:lpstr>
      <vt:lpstr>PowerPoint 演示文稿</vt:lpstr>
      <vt:lpstr>PowerPoint 演示文稿</vt:lpstr>
      <vt:lpstr>段落标题快捷键：</vt:lpstr>
      <vt:lpstr>LibreOffice Writer中表格的快捷</vt:lpstr>
      <vt:lpstr>5.1.2 LibreOffice Calc</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5.1.3 LibreOffice Impress</vt:lpstr>
      <vt:lpstr>PowerPoint 演示文稿</vt:lpstr>
      <vt:lpstr>PowerPoint 演示文稿</vt:lpstr>
      <vt:lpstr>5.1.4 LibreOffice Draw</vt:lpstr>
      <vt:lpstr>PowerPoint 演示文稿</vt:lpstr>
      <vt:lpstr>PowerPoint 演示文稿</vt:lpstr>
      <vt:lpstr>5.2 vi文本编辑</vt:lpstr>
      <vt:lpstr>PowerPoint 演示文稿</vt:lpstr>
      <vt:lpstr>5.2.1文本编辑器简介</vt:lpstr>
      <vt:lpstr>PowerPoint 演示文稿</vt:lpstr>
      <vt:lpstr>PowerPoint 演示文稿</vt:lpstr>
      <vt:lpstr>5.2.2 vi编辑器的启动与退出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5.2.3 vi编辑器的工作模式</vt:lpstr>
      <vt:lpstr>PowerPoint 演示文稿</vt:lpstr>
      <vt:lpstr>5.2.4 vi编辑器的基本应用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2、删除文本</vt:lpstr>
      <vt:lpstr>PowerPoint 演示文稿</vt:lpstr>
      <vt:lpstr>PowerPoint 演示文稿</vt:lpstr>
      <vt:lpstr>PowerPoint 演示文稿</vt:lpstr>
      <vt:lpstr>以图5-25所示的myfile文件为基础进行文本删除命令演示，效果如图5-26，图5-27</vt:lpstr>
      <vt:lpstr>PowerPoint 演示文稿</vt:lpstr>
      <vt:lpstr>3、文本的替换与修改</vt:lpstr>
      <vt:lpstr>PowerPoint 演示文稿</vt:lpstr>
      <vt:lpstr>PowerPoint 演示文稿</vt:lpstr>
      <vt:lpstr>以图5-27所示的myfile文件为基础进行文本替换命令演示，效果如图5-28、图5-29</vt:lpstr>
      <vt:lpstr>PowerPoint 演示文稿</vt:lpstr>
      <vt:lpstr>PowerPoint 演示文稿</vt:lpstr>
      <vt:lpstr>PowerPoint 演示文稿</vt:lpstr>
      <vt:lpstr>PowerPoint 演示文稿</vt:lpstr>
      <vt:lpstr>4、文本的剪切、拷贝、粘贴</vt:lpstr>
      <vt:lpstr>以图5-27所示的myfile文件为基础进行文本剪切、粘贴命令的演示。效果如图5-32、图5-33。</vt:lpstr>
      <vt:lpstr>PowerPoint 演示文稿</vt:lpstr>
      <vt:lpstr>以图5-27所示的myfile文件为基础进行文本拷贝、粘贴命令的演示。效果如图5-34</vt:lpstr>
      <vt:lpstr>5、撤销与重复执行</vt:lpstr>
      <vt:lpstr>以图5-34的myfile文件为基础，进行撤销命令的用法演示。效果如图5-35、图5-36</vt:lpstr>
      <vt:lpstr>PowerPoint 演示文稿</vt:lpstr>
      <vt:lpstr>6、全文范围的字符查找与替换</vt:lpstr>
      <vt:lpstr>（1）关键字的查找</vt:lpstr>
      <vt:lpstr>以图5-36所示的myfile文件为基础，进行全文查找命令的演示，如图5-37</vt:lpstr>
      <vt:lpstr>（2）字符串的替换</vt:lpstr>
      <vt:lpstr>以图5-36的myfile文件为基础，进行全文替换，效果如图5-38</vt:lpstr>
      <vt:lpstr>7、保存与退出命令</vt:lpstr>
      <vt:lpstr>PowerPoint 演示文稿</vt:lpstr>
      <vt:lpstr>PowerPoint 演示文稿</vt:lpstr>
      <vt:lpstr>PowerPoint 演示文稿</vt:lpstr>
      <vt:lpstr>8、高级应用——多窗口编辑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9、高级应用——区域复制</vt:lpstr>
      <vt:lpstr>在vi中打开myfile文件，单击【Esc】键后，单击组合键【Ctrl+v】，并通过小键盘的方向键进行区域选取</vt:lpstr>
      <vt:lpstr>进行区域选取后，单击【y】键，结束区域选取。再把光标定位到文本的文件末尾，单击【p】键实现区域复制。</vt:lpstr>
      <vt:lpstr> 进行区域选取后，单击【y】键，结束区域选取。再把光标定位到文本的文件末尾，单击【p】键实现区域复制。</vt:lpstr>
      <vt:lpstr>10、高级应用——在vi中实现与Shell的交互</vt:lpstr>
      <vt:lpstr>在用vi编辑myfile文件时，想查看今天的日期，则单击【Esc】键后，输入Shell命令:      !date </vt:lpstr>
      <vt:lpstr>PowerPoint 演示文稿</vt:lpstr>
      <vt:lpstr>5.3 Gedit文本编辑器</vt:lpstr>
      <vt:lpstr>PowerPoint 演示文稿</vt:lpstr>
      <vt:lpstr>PowerPoint 演示文稿</vt:lpstr>
      <vt:lpstr>PowerPoint 演示文稿</vt:lpstr>
      <vt:lpstr>5.4  Shotwell照片管理器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其他功能：</vt:lpstr>
      <vt:lpstr>PowerPoint 演示文稿</vt:lpstr>
      <vt:lpstr>PowerPoint 演示文稿</vt:lpstr>
      <vt:lpstr>5.5 多媒体功能软件</vt:lpstr>
      <vt:lpstr>5.5.1 Rhythmbox音乐播放</vt:lpstr>
      <vt:lpstr>PowerPoint 演示文稿</vt:lpstr>
      <vt:lpstr>PowerPoint 演示文稿</vt:lpstr>
      <vt:lpstr>5.5.2 Totem电影播放器</vt:lpstr>
      <vt:lpstr>PowerPoint 演示文稿</vt:lpstr>
      <vt:lpstr>PowerPoint 演示文稿</vt:lpstr>
      <vt:lpstr>本章小结</vt:lpstr>
      <vt:lpstr>实验</vt:lpstr>
      <vt:lpstr>实验</vt:lpstr>
      <vt:lpstr>练习题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Ubuntu Linux 基础教程 （第2版  慕课版）</dc:title>
  <dc:creator>mhl</dc:creator>
  <cp:lastModifiedBy>mhl</cp:lastModifiedBy>
  <cp:revision>56</cp:revision>
  <dcterms:created xsi:type="dcterms:W3CDTF">2021-09-16T08:44:49Z</dcterms:created>
  <dcterms:modified xsi:type="dcterms:W3CDTF">2021-11-15T01:34:16Z</dcterms:modified>
</cp:coreProperties>
</file>

<file path=docProps/thumbnail.jpeg>
</file>